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55"/>
  </p:notesMasterIdLst>
  <p:handoutMasterIdLst>
    <p:handoutMasterId r:id="rId56"/>
  </p:handoutMasterIdLst>
  <p:sldIdLst>
    <p:sldId id="256" r:id="rId3"/>
    <p:sldId id="343" r:id="rId4"/>
    <p:sldId id="344" r:id="rId5"/>
    <p:sldId id="294" r:id="rId6"/>
    <p:sldId id="341" r:id="rId7"/>
    <p:sldId id="296" r:id="rId8"/>
    <p:sldId id="299" r:id="rId9"/>
    <p:sldId id="267" r:id="rId10"/>
    <p:sldId id="266" r:id="rId11"/>
    <p:sldId id="298" r:id="rId12"/>
    <p:sldId id="297" r:id="rId13"/>
    <p:sldId id="301" r:id="rId14"/>
    <p:sldId id="302" r:id="rId15"/>
    <p:sldId id="303" r:id="rId16"/>
    <p:sldId id="304" r:id="rId17"/>
    <p:sldId id="305" r:id="rId18"/>
    <p:sldId id="340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8" r:id="rId40"/>
    <p:sldId id="329" r:id="rId41"/>
    <p:sldId id="326" r:id="rId42"/>
    <p:sldId id="327" r:id="rId43"/>
    <p:sldId id="330" r:id="rId44"/>
    <p:sldId id="331" r:id="rId45"/>
    <p:sldId id="332" r:id="rId46"/>
    <p:sldId id="333" r:id="rId47"/>
    <p:sldId id="342" r:id="rId48"/>
    <p:sldId id="335" r:id="rId49"/>
    <p:sldId id="336" r:id="rId50"/>
    <p:sldId id="337" r:id="rId51"/>
    <p:sldId id="338" r:id="rId52"/>
    <p:sldId id="345" r:id="rId53"/>
    <p:sldId id="283" r:id="rId54"/>
  </p:sldIdLst>
  <p:sldSz cx="10691813" cy="7559675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bert Pérez Monrós" initials="APM" lastIdx="1" clrIdx="0">
    <p:extLst>
      <p:ext uri="{19B8F6BF-5375-455C-9EA6-DF929625EA0E}">
        <p15:presenceInfo xmlns:p15="http://schemas.microsoft.com/office/powerpoint/2012/main" userId="Albert Pérez Monró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B57"/>
    <a:srgbClr val="B89AC7"/>
    <a:srgbClr val="8ACBE4"/>
    <a:srgbClr val="93C05E"/>
    <a:srgbClr val="F9BA44"/>
    <a:srgbClr val="B2B0A2"/>
    <a:srgbClr val="E3E3DC"/>
    <a:srgbClr val="C4BCB3"/>
    <a:srgbClr val="B44800"/>
    <a:srgbClr val="F2E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0" autoAdjust="0"/>
    <p:restoredTop sz="94622"/>
  </p:normalViewPr>
  <p:slideViewPr>
    <p:cSldViewPr snapToGrid="0" snapToObjects="1">
      <p:cViewPr varScale="1">
        <p:scale>
          <a:sx n="115" d="100"/>
          <a:sy n="115" d="100"/>
        </p:scale>
        <p:origin x="1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704"/>
    </p:cViewPr>
  </p:sorterViewPr>
  <p:notesViewPr>
    <p:cSldViewPr snapToGrid="0" snapToObjects="1">
      <p:cViewPr varScale="1">
        <p:scale>
          <a:sx n="134" d="100"/>
          <a:sy n="134" d="100"/>
        </p:scale>
        <p:origin x="48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commentAuthors" Target="commentAuthor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7C144-5A7A-4E4C-90B3-D6A408178DAC}" type="datetimeFigureOut">
              <a:rPr lang="es-ES_tradnl" smtClean="0"/>
              <a:t>29/9/23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AB677-D8E3-FE4D-8AA1-FAC345AC5D5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7558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1ABD4-494F-0240-9520-5CBBA25E332F}" type="datetimeFigureOut">
              <a:rPr lang="es-ES_tradnl" smtClean="0"/>
              <a:t>29/9/23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2988" y="1233488"/>
            <a:ext cx="471170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82D59-D14A-4548-93B2-17B25710E21E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0919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 userDrawn="1"/>
        </p:nvCxnSpPr>
        <p:spPr>
          <a:xfrm>
            <a:off x="292964" y="7022004"/>
            <a:ext cx="1009391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10171809" y="7046573"/>
            <a:ext cx="38431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D9D9B-F211-3F4F-B17B-5D34EB066A3B}" type="slidenum">
              <a:rPr kumimoji="0" lang="es-ES_tradnl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_tradnl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uadroTexto 11">
            <a:extLst>
              <a:ext uri="{FF2B5EF4-FFF2-40B4-BE49-F238E27FC236}">
                <a16:creationId xmlns:a16="http://schemas.microsoft.com/office/drawing/2014/main" id="{91CB8BD9-85F1-094D-B093-EAEB86C16424}"/>
              </a:ext>
            </a:extLst>
          </p:cNvPr>
          <p:cNvSpPr txBox="1"/>
          <p:nvPr userDrawn="1"/>
        </p:nvSpPr>
        <p:spPr>
          <a:xfrm>
            <a:off x="6426686" y="7062676"/>
            <a:ext cx="38337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s-ES" sz="7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© Fundación</a:t>
            </a:r>
            <a:r>
              <a:rPr lang="es-ES" sz="7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”la Caixa”</a:t>
            </a:r>
            <a:r>
              <a:rPr lang="es-ES" sz="7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, Barcelona, 2023.</a:t>
            </a:r>
            <a:endParaRPr lang="es-ES_tradnl" sz="7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" name="Rectangle 126">
            <a:extLst>
              <a:ext uri="{FF2B5EF4-FFF2-40B4-BE49-F238E27FC236}">
                <a16:creationId xmlns:a16="http://schemas.microsoft.com/office/drawing/2014/main" id="{DE41D912-AB77-C444-A7A3-566F8BD288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697" y="7071065"/>
            <a:ext cx="3113017" cy="26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298" tIns="34155" rIns="68298" bIns="34155" anchor="t" anchorCtr="0" upright="1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_tradnl" sz="700" b="1" i="0" cap="all" baseline="0" noProof="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Guía accesible para la visita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_tradnl" sz="700" b="0" i="0" cap="all" baseline="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Museo de la ciencia cosmocaixa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 userDrawn="1"/>
        </p:nvCxnSpPr>
        <p:spPr>
          <a:xfrm>
            <a:off x="292964" y="7022004"/>
            <a:ext cx="1009391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Marcador de número de diapositiva 8"/>
          <p:cNvSpPr txBox="1">
            <a:spLocks/>
          </p:cNvSpPr>
          <p:nvPr userDrawn="1"/>
        </p:nvSpPr>
        <p:spPr>
          <a:xfrm>
            <a:off x="10171809" y="7046573"/>
            <a:ext cx="38431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D9D9B-F211-3F4F-B17B-5D34EB066A3B}" type="slidenum">
              <a:rPr kumimoji="0" lang="es-ES_tradnl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_tradnl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uadroTexto 11">
            <a:extLst>
              <a:ext uri="{FF2B5EF4-FFF2-40B4-BE49-F238E27FC236}">
                <a16:creationId xmlns:a16="http://schemas.microsoft.com/office/drawing/2014/main" id="{91CB8BD9-85F1-094D-B093-EAEB86C16424}"/>
              </a:ext>
            </a:extLst>
          </p:cNvPr>
          <p:cNvSpPr txBox="1"/>
          <p:nvPr userDrawn="1"/>
        </p:nvSpPr>
        <p:spPr>
          <a:xfrm>
            <a:off x="6426686" y="7062676"/>
            <a:ext cx="38337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s-ES" sz="7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© Fundación</a:t>
            </a:r>
            <a:r>
              <a:rPr lang="es-ES" sz="7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”la Caixa”</a:t>
            </a:r>
            <a:r>
              <a:rPr lang="es-ES" sz="7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, Barcelona, 2023.</a:t>
            </a:r>
            <a:endParaRPr lang="es-ES_tradnl" sz="7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sp>
        <p:nvSpPr>
          <p:cNvPr id="6" name="Rectangle 126">
            <a:extLst>
              <a:ext uri="{FF2B5EF4-FFF2-40B4-BE49-F238E27FC236}">
                <a16:creationId xmlns:a16="http://schemas.microsoft.com/office/drawing/2014/main" id="{1B6F4276-6837-CA41-85C0-3FFEC45446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697" y="7071065"/>
            <a:ext cx="3113017" cy="26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298" tIns="34155" rIns="68298" bIns="34155" anchor="t" anchorCtr="0" upright="1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_tradnl" sz="700" b="1" i="0" cap="all" baseline="0" noProof="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Guía accesible para la visita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_tradnl" sz="700" b="0" i="0" cap="all" baseline="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Museo de la ciencia cosmocaixa</a:t>
            </a:r>
          </a:p>
        </p:txBody>
      </p:sp>
    </p:spTree>
    <p:extLst>
      <p:ext uri="{BB962C8B-B14F-4D97-AF65-F5344CB8AC3E}">
        <p14:creationId xmlns:p14="http://schemas.microsoft.com/office/powerpoint/2010/main" val="380145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A0D78E-DD50-0544-8F60-0DDB49C7E42A}"/>
              </a:ext>
            </a:extLst>
          </p:cNvPr>
          <p:cNvSpPr/>
          <p:nvPr userDrawn="1"/>
        </p:nvSpPr>
        <p:spPr>
          <a:xfrm>
            <a:off x="292964" y="4848447"/>
            <a:ext cx="10093911" cy="19138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" name="Conector recto 9">
            <a:extLst>
              <a:ext uri="{FF2B5EF4-FFF2-40B4-BE49-F238E27FC236}">
                <a16:creationId xmlns:a16="http://schemas.microsoft.com/office/drawing/2014/main" id="{23C9FC5B-A1EF-F44E-B0EF-DC0CE7AF0BCF}"/>
              </a:ext>
            </a:extLst>
          </p:cNvPr>
          <p:cNvCxnSpPr>
            <a:cxnSpLocks/>
          </p:cNvCxnSpPr>
          <p:nvPr userDrawn="1"/>
        </p:nvCxnSpPr>
        <p:spPr>
          <a:xfrm>
            <a:off x="292964" y="7022004"/>
            <a:ext cx="10093911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126">
            <a:extLst>
              <a:ext uri="{FF2B5EF4-FFF2-40B4-BE49-F238E27FC236}">
                <a16:creationId xmlns:a16="http://schemas.microsoft.com/office/drawing/2014/main" id="{DE41D912-AB77-C444-A7A3-566F8BD2886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697" y="7071065"/>
            <a:ext cx="3113017" cy="26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8298" tIns="34155" rIns="68298" bIns="34155" anchor="t" anchorCtr="0" upright="1">
            <a:noAutofit/>
          </a:bodyPr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_tradnl" sz="700" b="1" i="0" cap="all" baseline="0" noProof="0" dirty="0">
                <a:solidFill>
                  <a:schemeClr val="tx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Guía accesible para la visita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s-ES_tradnl" sz="700" b="0" i="0" cap="all" baseline="0" noProof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Museo de la ciencia cosmocaixa</a:t>
            </a:r>
          </a:p>
        </p:txBody>
      </p:sp>
      <p:sp>
        <p:nvSpPr>
          <p:cNvPr id="5" name="Marcador de número de diapositiva 8">
            <a:extLst>
              <a:ext uri="{FF2B5EF4-FFF2-40B4-BE49-F238E27FC236}">
                <a16:creationId xmlns:a16="http://schemas.microsoft.com/office/drawing/2014/main" id="{01538803-F6A6-F348-BB4E-102BA0A9B981}"/>
              </a:ext>
            </a:extLst>
          </p:cNvPr>
          <p:cNvSpPr txBox="1">
            <a:spLocks/>
          </p:cNvSpPr>
          <p:nvPr userDrawn="1"/>
        </p:nvSpPr>
        <p:spPr>
          <a:xfrm>
            <a:off x="10171809" y="7046573"/>
            <a:ext cx="384310" cy="171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2400">
                <a:solidFill>
                  <a:srgbClr val="7F7F7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1D9D9B-F211-3F4F-B17B-5D34EB066A3B}" type="slidenum">
              <a:rPr kumimoji="0" lang="es-ES_tradnl" sz="7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_tradnl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uadroTexto 11">
            <a:extLst>
              <a:ext uri="{FF2B5EF4-FFF2-40B4-BE49-F238E27FC236}">
                <a16:creationId xmlns:a16="http://schemas.microsoft.com/office/drawing/2014/main" id="{FB23E0CC-D5D6-454C-8838-B60F0441E3EB}"/>
              </a:ext>
            </a:extLst>
          </p:cNvPr>
          <p:cNvSpPr txBox="1"/>
          <p:nvPr userDrawn="1"/>
        </p:nvSpPr>
        <p:spPr>
          <a:xfrm>
            <a:off x="6426686" y="7062676"/>
            <a:ext cx="383376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es-ES" sz="7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© Fundación</a:t>
            </a:r>
            <a:r>
              <a:rPr lang="es-ES" sz="7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 ”la Caixa”</a:t>
            </a:r>
            <a:r>
              <a:rPr lang="es-ES" sz="700" b="1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, Barcelona, 2023.</a:t>
            </a:r>
            <a:endParaRPr lang="es-ES_tradnl" sz="7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5885F-7A86-E64D-BBAF-3FE0730C77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87" y="171900"/>
            <a:ext cx="2858400" cy="5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6.png"/><Relationship Id="rId7" Type="http://schemas.openxmlformats.org/officeDocument/2006/relationships/image" Target="../media/image3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9.jpeg"/><Relationship Id="rId5" Type="http://schemas.openxmlformats.org/officeDocument/2006/relationships/image" Target="../media/image36.png"/><Relationship Id="rId10" Type="http://schemas.openxmlformats.org/officeDocument/2006/relationships/image" Target="../media/image30.png"/><Relationship Id="rId4" Type="http://schemas.openxmlformats.org/officeDocument/2006/relationships/image" Target="../media/image35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0.png"/><Relationship Id="rId7" Type="http://schemas.openxmlformats.org/officeDocument/2006/relationships/image" Target="../media/image5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9.png"/><Relationship Id="rId7" Type="http://schemas.openxmlformats.org/officeDocument/2006/relationships/image" Target="../media/image6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0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63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63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9.png"/><Relationship Id="rId7" Type="http://schemas.openxmlformats.org/officeDocument/2006/relationships/image" Target="../media/image3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32.png"/><Relationship Id="rId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40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0.png"/><Relationship Id="rId7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81.jpeg"/><Relationship Id="rId5" Type="http://schemas.openxmlformats.org/officeDocument/2006/relationships/image" Target="../media/image36.png"/><Relationship Id="rId10" Type="http://schemas.openxmlformats.org/officeDocument/2006/relationships/image" Target="../media/image80.jpe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2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5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eg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5" Type="http://schemas.openxmlformats.org/officeDocument/2006/relationships/image" Target="../media/image48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3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07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109.jpe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40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8.png"/><Relationship Id="rId9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12.jpeg"/><Relationship Id="rId4" Type="http://schemas.openxmlformats.org/officeDocument/2006/relationships/image" Target="../media/image37.png"/><Relationship Id="rId9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40.png"/><Relationship Id="rId7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114.jpe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35.png"/><Relationship Id="rId9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5.png"/><Relationship Id="rId7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C6BB7E3-8F1B-2649-B4C5-A484B97E1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548" y="2849440"/>
            <a:ext cx="10303148" cy="453850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4EF90E-50CD-9F4B-B762-27D5CD75B681}"/>
              </a:ext>
            </a:extLst>
          </p:cNvPr>
          <p:cNvSpPr/>
          <p:nvPr/>
        </p:nvSpPr>
        <p:spPr>
          <a:xfrm>
            <a:off x="180548" y="5374888"/>
            <a:ext cx="10303147" cy="2013054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  <a:alpha val="0"/>
                </a:schemeClr>
              </a:gs>
              <a:gs pos="100000">
                <a:schemeClr val="tx1">
                  <a:lumMod val="75000"/>
                  <a:lumOff val="25000"/>
                  <a:alpha val="6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6657278" y="235743"/>
            <a:ext cx="3826417" cy="351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s-ES_tradnl" sz="19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Museo de la ciencia Cosmocaixa </a:t>
            </a:r>
            <a:endParaRPr lang="es-ES_tradnl" sz="1900" i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11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6768790" y="653038"/>
            <a:ext cx="3618085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4">
            <a:extLst>
              <a:ext uri="{FF2B5EF4-FFF2-40B4-BE49-F238E27FC236}">
                <a16:creationId xmlns:a16="http://schemas.microsoft.com/office/drawing/2014/main" id="{B71B9120-4186-784F-A79E-44D743524041}"/>
              </a:ext>
            </a:extLst>
          </p:cNvPr>
          <p:cNvSpPr txBox="1">
            <a:spLocks/>
          </p:cNvSpPr>
          <p:nvPr/>
        </p:nvSpPr>
        <p:spPr>
          <a:xfrm>
            <a:off x="718459" y="1173375"/>
            <a:ext cx="5261928" cy="1188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1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5500"/>
              </a:lnSpc>
            </a:pPr>
            <a:r>
              <a:rPr lang="es-ES_tradnl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charset="0"/>
              </a:rPr>
              <a:t>Guía accesible </a:t>
            </a:r>
            <a:br>
              <a:rPr lang="es-ES_tradnl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charset="0"/>
                <a:ea typeface="Times" charset="0"/>
                <a:cs typeface="Times" charset="0"/>
              </a:rPr>
            </a:br>
            <a:r>
              <a:rPr lang="es-ES_tradnl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" charset="0"/>
                <a:ea typeface="Times" charset="0"/>
                <a:cs typeface="Times" charset="0"/>
              </a:rPr>
              <a:t>para la visita</a:t>
            </a:r>
            <a:endParaRPr lang="es-ES_tradnl" sz="6000" i="1" dirty="0">
              <a:solidFill>
                <a:schemeClr val="tx1">
                  <a:lumMod val="85000"/>
                  <a:lumOff val="15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D5498B-F709-8049-A9AF-CC79CB80D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3832" y="6530034"/>
            <a:ext cx="288093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LADO DE INFORMACIÓN ESTÁ LA TIENDA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-301931" y="3063130"/>
            <a:ext cx="3603149" cy="716707"/>
            <a:chOff x="412444" y="3101612"/>
            <a:chExt cx="3603149" cy="716707"/>
          </a:xfrm>
        </p:grpSpPr>
        <p:sp>
          <p:nvSpPr>
            <p:cNvPr id="28" name="Rectangle 27"/>
            <p:cNvSpPr/>
            <p:nvPr/>
          </p:nvSpPr>
          <p:spPr>
            <a:xfrm>
              <a:off x="412444" y="3101612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TIENDA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9">
            <a:extLst>
              <a:ext uri="{FF2B5EF4-FFF2-40B4-BE49-F238E27FC236}">
                <a16:creationId xmlns:a16="http://schemas.microsoft.com/office/drawing/2014/main" id="{3C60A4F9-B873-0FCB-3FF3-9511A69F6A7F}"/>
              </a:ext>
            </a:extLst>
          </p:cNvPr>
          <p:cNvGrpSpPr/>
          <p:nvPr/>
        </p:nvGrpSpPr>
        <p:grpSpPr>
          <a:xfrm>
            <a:off x="7028143" y="5320853"/>
            <a:ext cx="903216" cy="813541"/>
            <a:chOff x="8955157" y="5320853"/>
            <a:chExt cx="903216" cy="813541"/>
          </a:xfrm>
        </p:grpSpPr>
        <p:cxnSp>
          <p:nvCxnSpPr>
            <p:cNvPr id="5" name="Straight Connector 40">
              <a:extLst>
                <a:ext uri="{FF2B5EF4-FFF2-40B4-BE49-F238E27FC236}">
                  <a16:creationId xmlns:a16="http://schemas.microsoft.com/office/drawing/2014/main" id="{E2FFF956-9DC4-93F4-1C64-3D63C0CABBE2}"/>
                </a:ext>
              </a:extLst>
            </p:cNvPr>
            <p:cNvCxnSpPr>
              <a:cxnSpLocks/>
            </p:cNvCxnSpPr>
            <p:nvPr/>
          </p:nvCxnSpPr>
          <p:spPr>
            <a:xfrm>
              <a:off x="8955157" y="6134394"/>
              <a:ext cx="90321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44">
              <a:extLst>
                <a:ext uri="{FF2B5EF4-FFF2-40B4-BE49-F238E27FC236}">
                  <a16:creationId xmlns:a16="http://schemas.microsoft.com/office/drawing/2014/main" id="{E1817CBE-B212-C342-A81B-5C452C42C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3453" y="5320853"/>
              <a:ext cx="586625" cy="58662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E9DB73-7D33-BE49-94E2-054554E0ED9A}"/>
              </a:ext>
            </a:extLst>
          </p:cNvPr>
          <p:cNvGrpSpPr/>
          <p:nvPr/>
        </p:nvGrpSpPr>
        <p:grpSpPr>
          <a:xfrm>
            <a:off x="4221464" y="5317734"/>
            <a:ext cx="1705860" cy="816660"/>
            <a:chOff x="4221464" y="5317734"/>
            <a:chExt cx="1705860" cy="816660"/>
          </a:xfrm>
        </p:grpSpPr>
        <p:pic>
          <p:nvPicPr>
            <p:cNvPr id="9" name="Picture 36">
              <a:extLst>
                <a:ext uri="{FF2B5EF4-FFF2-40B4-BE49-F238E27FC236}">
                  <a16:creationId xmlns:a16="http://schemas.microsoft.com/office/drawing/2014/main" id="{087A1AE4-EAC5-384D-5F6D-D84BB49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6715" y="5317734"/>
              <a:ext cx="595358" cy="595358"/>
            </a:xfrm>
            <a:prstGeom prst="rect">
              <a:avLst/>
            </a:prstGeom>
          </p:spPr>
        </p:pic>
        <p:cxnSp>
          <p:nvCxnSpPr>
            <p:cNvPr id="10" name="Straight Connector 21">
              <a:extLst>
                <a:ext uri="{FF2B5EF4-FFF2-40B4-BE49-F238E27FC236}">
                  <a16:creationId xmlns:a16="http://schemas.microsoft.com/office/drawing/2014/main" id="{B0349AF5-5B25-5280-06F8-20E6EF8869C2}"/>
                </a:ext>
              </a:extLst>
            </p:cNvPr>
            <p:cNvCxnSpPr>
              <a:cxnSpLocks/>
            </p:cNvCxnSpPr>
            <p:nvPr/>
          </p:nvCxnSpPr>
          <p:spPr>
            <a:xfrm>
              <a:off x="4221464" y="6134394"/>
              <a:ext cx="170586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6E43C6F-79C9-3B41-ABA6-A966D94C3DF4}"/>
              </a:ext>
            </a:extLst>
          </p:cNvPr>
          <p:cNvGrpSpPr/>
          <p:nvPr/>
        </p:nvGrpSpPr>
        <p:grpSpPr>
          <a:xfrm>
            <a:off x="5816461" y="5314368"/>
            <a:ext cx="1081168" cy="820026"/>
            <a:chOff x="5132366" y="5314368"/>
            <a:chExt cx="1081168" cy="82002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1FBFE34-24DA-224C-BE11-489CED88782F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90A6D77-B5F7-AF4D-A7D9-A6E09A3A5753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5BB5820-181C-604B-BD77-9B8C4A846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91B56DD-8706-E742-B4D1-B8020AA91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6C3A7E22-0E56-974F-9F71-946651767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6541AE6E-9EE6-C740-B846-21EB017EBDA8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6CD6504-55B2-3748-87B0-EE32701DCB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74401"/>
            <a:ext cx="6152401" cy="43352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23D5F44-763A-9E4B-99AE-4544A138AB1A}"/>
              </a:ext>
            </a:extLst>
          </p:cNvPr>
          <p:cNvGrpSpPr/>
          <p:nvPr/>
        </p:nvGrpSpPr>
        <p:grpSpPr>
          <a:xfrm>
            <a:off x="2958942" y="5480507"/>
            <a:ext cx="915899" cy="653887"/>
            <a:chOff x="1373159" y="5480507"/>
            <a:chExt cx="915899" cy="6538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CBE9C5-DD8A-4941-B3EA-74686703D819}"/>
                </a:ext>
              </a:extLst>
            </p:cNvPr>
            <p:cNvCxnSpPr/>
            <p:nvPr/>
          </p:nvCxnSpPr>
          <p:spPr>
            <a:xfrm>
              <a:off x="1513397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F3725A7-6F8C-6741-8F75-3680F35A6A10}"/>
                </a:ext>
              </a:extLst>
            </p:cNvPr>
            <p:cNvGrpSpPr/>
            <p:nvPr/>
          </p:nvGrpSpPr>
          <p:grpSpPr>
            <a:xfrm>
              <a:off x="1373159" y="5480507"/>
              <a:ext cx="915899" cy="431717"/>
              <a:chOff x="7757785" y="5886192"/>
              <a:chExt cx="508365" cy="239621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2FF65E0-B046-2943-887B-8D8E52D5A2BC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B84BB02-1761-4848-9283-37800A246966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206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FINAL DE LA PLANTA 0 ESTÁN LAS TAQUILLAS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TAQUILLAS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1">
            <a:extLst>
              <a:ext uri="{FF2B5EF4-FFF2-40B4-BE49-F238E27FC236}">
                <a16:creationId xmlns:a16="http://schemas.microsoft.com/office/drawing/2014/main" id="{462E716E-654B-D249-0DB3-AD5DAF6A5ED5}"/>
              </a:ext>
            </a:extLst>
          </p:cNvPr>
          <p:cNvGrpSpPr/>
          <p:nvPr/>
        </p:nvGrpSpPr>
        <p:grpSpPr>
          <a:xfrm>
            <a:off x="6881668" y="5287846"/>
            <a:ext cx="1316781" cy="846548"/>
            <a:chOff x="3884634" y="5287846"/>
            <a:chExt cx="1316781" cy="846548"/>
          </a:xfrm>
        </p:grpSpPr>
        <p:cxnSp>
          <p:nvCxnSpPr>
            <p:cNvPr id="4" name="Straight Connector 47">
              <a:extLst>
                <a:ext uri="{FF2B5EF4-FFF2-40B4-BE49-F238E27FC236}">
                  <a16:creationId xmlns:a16="http://schemas.microsoft.com/office/drawing/2014/main" id="{59325046-FEE3-4B63-499B-76E8CD431C9F}"/>
                </a:ext>
              </a:extLst>
            </p:cNvPr>
            <p:cNvCxnSpPr/>
            <p:nvPr/>
          </p:nvCxnSpPr>
          <p:spPr>
            <a:xfrm>
              <a:off x="3884634" y="6134394"/>
              <a:ext cx="131678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9">
              <a:extLst>
                <a:ext uri="{FF2B5EF4-FFF2-40B4-BE49-F238E27FC236}">
                  <a16:creationId xmlns:a16="http://schemas.microsoft.com/office/drawing/2014/main" id="{5166D8B2-1DC4-8050-9F8C-22D72B7D99B6}"/>
                </a:ext>
              </a:extLst>
            </p:cNvPr>
            <p:cNvGrpSpPr/>
            <p:nvPr/>
          </p:nvGrpSpPr>
          <p:grpSpPr>
            <a:xfrm>
              <a:off x="4226224" y="5287846"/>
              <a:ext cx="633837" cy="719328"/>
              <a:chOff x="3237519" y="5291021"/>
              <a:chExt cx="620873" cy="704615"/>
            </a:xfrm>
          </p:grpSpPr>
          <p:pic>
            <p:nvPicPr>
              <p:cNvPr id="7" name="Picture 50">
                <a:extLst>
                  <a:ext uri="{FF2B5EF4-FFF2-40B4-BE49-F238E27FC236}">
                    <a16:creationId xmlns:a16="http://schemas.microsoft.com/office/drawing/2014/main" id="{3C21E6E1-F509-0506-E60E-FEAC0BA03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7519" y="5291021"/>
                <a:ext cx="620873" cy="620873"/>
              </a:xfrm>
              <a:prstGeom prst="rect">
                <a:avLst/>
              </a:prstGeom>
            </p:spPr>
          </p:pic>
          <p:pic>
            <p:nvPicPr>
              <p:cNvPr id="8" name="Picture 56">
                <a:extLst>
                  <a:ext uri="{FF2B5EF4-FFF2-40B4-BE49-F238E27FC236}">
                    <a16:creationId xmlns:a16="http://schemas.microsoft.com/office/drawing/2014/main" id="{FF7CFB55-CF57-9B66-0318-13BDE982E3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775"/>
              <a:stretch/>
            </p:blipFill>
            <p:spPr>
              <a:xfrm rot="19800000">
                <a:off x="3399825" y="5784625"/>
                <a:ext cx="296260" cy="211011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EB7DC-FCB7-3F4E-9C19-55BBA722D20C}"/>
              </a:ext>
            </a:extLst>
          </p:cNvPr>
          <p:cNvGrpSpPr/>
          <p:nvPr/>
        </p:nvGrpSpPr>
        <p:grpSpPr>
          <a:xfrm>
            <a:off x="2836869" y="5446420"/>
            <a:ext cx="702986" cy="687984"/>
            <a:chOff x="897867" y="5446420"/>
            <a:chExt cx="702986" cy="687984"/>
          </a:xfrm>
        </p:grpSpPr>
        <p:cxnSp>
          <p:nvCxnSpPr>
            <p:cNvPr id="30" name="Straight Connector 22">
              <a:extLst>
                <a:ext uri="{FF2B5EF4-FFF2-40B4-BE49-F238E27FC236}">
                  <a16:creationId xmlns:a16="http://schemas.microsoft.com/office/drawing/2014/main" id="{73AE233E-A9C1-4E4E-88E4-1EE3CF25EE3A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7" y="6134404"/>
              <a:ext cx="7029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23">
              <a:extLst>
                <a:ext uri="{FF2B5EF4-FFF2-40B4-BE49-F238E27FC236}">
                  <a16:creationId xmlns:a16="http://schemas.microsoft.com/office/drawing/2014/main" id="{7932B7E8-A7FE-FD4B-869C-7EDF52913DCE}"/>
                </a:ext>
              </a:extLst>
            </p:cNvPr>
            <p:cNvGrpSpPr/>
            <p:nvPr/>
          </p:nvGrpSpPr>
          <p:grpSpPr>
            <a:xfrm rot="16200000">
              <a:off x="991662" y="5393311"/>
              <a:ext cx="556082" cy="662300"/>
              <a:chOff x="3324285" y="5373710"/>
              <a:chExt cx="611892" cy="728770"/>
            </a:xfrm>
          </p:grpSpPr>
          <p:cxnSp>
            <p:nvCxnSpPr>
              <p:cNvPr id="32" name="Straight Arrow Connector 24">
                <a:extLst>
                  <a:ext uri="{FF2B5EF4-FFF2-40B4-BE49-F238E27FC236}">
                    <a16:creationId xmlns:a16="http://schemas.microsoft.com/office/drawing/2014/main" id="{82C63FC2-3C72-A243-BEF6-EDD85CDEA3A3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D1F14E9A-62EE-4D45-9FD0-36DFA7ED7806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289E92-6545-734D-8A3F-F8FD684389DD}"/>
              </a:ext>
            </a:extLst>
          </p:cNvPr>
          <p:cNvGrpSpPr/>
          <p:nvPr/>
        </p:nvGrpSpPr>
        <p:grpSpPr>
          <a:xfrm>
            <a:off x="5419436" y="5314368"/>
            <a:ext cx="1081168" cy="820026"/>
            <a:chOff x="5132366" y="5314368"/>
            <a:chExt cx="1081168" cy="820026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86992F-96BD-CB45-AD13-414453082573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FCAB31A-1908-3C43-A1AA-D2CEFC784762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EC3FEC7-D6C9-1746-BACB-7E52195D55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F9A84A42-2589-4246-938F-FC2892A6C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670F25F-E735-2646-A554-9202F08FCA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D62BB15-4E8A-1D4B-9883-46EFF3FE5A50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E006B42-8618-0149-A57D-C91F4B55D945}"/>
              </a:ext>
            </a:extLst>
          </p:cNvPr>
          <p:cNvGrpSpPr/>
          <p:nvPr/>
        </p:nvGrpSpPr>
        <p:grpSpPr>
          <a:xfrm>
            <a:off x="4364815" y="5292309"/>
            <a:ext cx="1115187" cy="842085"/>
            <a:chOff x="5742813" y="5292309"/>
            <a:chExt cx="1115187" cy="84208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B9084B3-D673-6847-8B6D-5DCBE10CB43A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22BAD77-7A6C-4F4E-9C2C-F3785151F8FA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48228982-6A3F-3D4F-9D9A-CD5C6225E9E5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E9C70851-326C-6C4B-ABB8-7FB2E32DFE73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641F50CD-BD58-EE4E-B2AE-67C6A3926A8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5DAEDF77-B39D-6E4A-BED5-0FAC718FD66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FEB42573-E517-C34A-AC89-727D0DAEFA2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354988C4-DDFF-A546-83AD-602263AE9EE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062CB539-2ACA-4747-B5F0-7A529B8052B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66F6DF70-C011-9741-96CD-5C888AACDF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0" name="Picture 73">
                <a:extLst>
                  <a:ext uri="{FF2B5EF4-FFF2-40B4-BE49-F238E27FC236}">
                    <a16:creationId xmlns:a16="http://schemas.microsoft.com/office/drawing/2014/main" id="{4B416329-30B9-6543-AE3D-BA6ED8F5DF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48" name="Rounded Rectangle 74">
              <a:extLst>
                <a:ext uri="{FF2B5EF4-FFF2-40B4-BE49-F238E27FC236}">
                  <a16:creationId xmlns:a16="http://schemas.microsoft.com/office/drawing/2014/main" id="{CBD89752-DDE3-614A-9221-FA69315ACC10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5B95B532-1762-594B-A5C0-4F9D17AD60F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75202"/>
            <a:ext cx="6152401" cy="43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5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 LA IZQUIERDA DE LAS TAQUILLAS ESTÁ EL </a:t>
            </a:r>
            <a:r>
              <a:rPr lang="en-US" sz="2200" spc="50" dirty="0">
                <a:latin typeface="Calibri" charset="0"/>
                <a:cs typeface="Calibri" charset="0"/>
              </a:rPr>
              <a:t>ACCESO AL MUSEO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cs typeface="Calibri Light" charset="0"/>
                </a:rPr>
                <a:t>Acceso AL MUSEO POR LA planta 0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609500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E39D61-E2EC-CE41-896C-90FF6697BE20}"/>
              </a:ext>
            </a:extLst>
          </p:cNvPr>
          <p:cNvGrpSpPr/>
          <p:nvPr/>
        </p:nvGrpSpPr>
        <p:grpSpPr>
          <a:xfrm>
            <a:off x="2221630" y="5314368"/>
            <a:ext cx="1255746" cy="828496"/>
            <a:chOff x="1657462" y="5314368"/>
            <a:chExt cx="1255746" cy="828496"/>
          </a:xfrm>
        </p:grpSpPr>
        <p:grpSp>
          <p:nvGrpSpPr>
            <p:cNvPr id="3" name="Group 40">
              <a:extLst>
                <a:ext uri="{FF2B5EF4-FFF2-40B4-BE49-F238E27FC236}">
                  <a16:creationId xmlns:a16="http://schemas.microsoft.com/office/drawing/2014/main" id="{30C99399-CC6B-28BF-06E7-F0C68289856C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1837257" y="5314368"/>
              <a:ext cx="1028451" cy="734862"/>
              <a:chOff x="4890374" y="5724275"/>
              <a:chExt cx="905568" cy="647058"/>
            </a:xfrm>
          </p:grpSpPr>
          <p:pic>
            <p:nvPicPr>
              <p:cNvPr id="5" name="Picture 41">
                <a:extLst>
                  <a:ext uri="{FF2B5EF4-FFF2-40B4-BE49-F238E27FC236}">
                    <a16:creationId xmlns:a16="http://schemas.microsoft.com/office/drawing/2014/main" id="{7A3BC9F0-6AA1-BFE4-EB2A-0ADA92D4E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7" name="Picture 42">
                <a:extLst>
                  <a:ext uri="{FF2B5EF4-FFF2-40B4-BE49-F238E27FC236}">
                    <a16:creationId xmlns:a16="http://schemas.microsoft.com/office/drawing/2014/main" id="{EC9A18F3-21D6-8D44-EFB9-3C4F7B4A6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8" name="Picture 43">
                <a:extLst>
                  <a:ext uri="{FF2B5EF4-FFF2-40B4-BE49-F238E27FC236}">
                    <a16:creationId xmlns:a16="http://schemas.microsoft.com/office/drawing/2014/main" id="{83D002ED-EF63-980E-ACB7-EC3499B28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  <p:cxnSp>
          <p:nvCxnSpPr>
            <p:cNvPr id="12" name="Straight Connector 70">
              <a:extLst>
                <a:ext uri="{FF2B5EF4-FFF2-40B4-BE49-F238E27FC236}">
                  <a16:creationId xmlns:a16="http://schemas.microsoft.com/office/drawing/2014/main" id="{11AA2A05-7198-2A45-B1A2-65ECE6F755E1}"/>
                </a:ext>
              </a:extLst>
            </p:cNvPr>
            <p:cNvCxnSpPr>
              <a:cxnSpLocks/>
            </p:cNvCxnSpPr>
            <p:nvPr/>
          </p:nvCxnSpPr>
          <p:spPr>
            <a:xfrm>
              <a:off x="1657462" y="6142864"/>
              <a:ext cx="125574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398461A-98F9-4648-A049-1A2AD7484FAF}"/>
              </a:ext>
            </a:extLst>
          </p:cNvPr>
          <p:cNvGrpSpPr/>
          <p:nvPr/>
        </p:nvGrpSpPr>
        <p:grpSpPr>
          <a:xfrm>
            <a:off x="4467672" y="5287846"/>
            <a:ext cx="1280856" cy="846548"/>
            <a:chOff x="4473809" y="5287846"/>
            <a:chExt cx="1280856" cy="846548"/>
          </a:xfrm>
        </p:grpSpPr>
        <p:cxnSp>
          <p:nvCxnSpPr>
            <p:cNvPr id="10" name="Straight Connector 47">
              <a:extLst>
                <a:ext uri="{FF2B5EF4-FFF2-40B4-BE49-F238E27FC236}">
                  <a16:creationId xmlns:a16="http://schemas.microsoft.com/office/drawing/2014/main" id="{72AF48DC-7D15-56C0-0459-EDFB1C1969C8}"/>
                </a:ext>
              </a:extLst>
            </p:cNvPr>
            <p:cNvCxnSpPr>
              <a:cxnSpLocks/>
            </p:cNvCxnSpPr>
            <p:nvPr/>
          </p:nvCxnSpPr>
          <p:spPr>
            <a:xfrm>
              <a:off x="4473809" y="6134394"/>
              <a:ext cx="128085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9">
              <a:extLst>
                <a:ext uri="{FF2B5EF4-FFF2-40B4-BE49-F238E27FC236}">
                  <a16:creationId xmlns:a16="http://schemas.microsoft.com/office/drawing/2014/main" id="{D9A39F5A-8FB8-3D15-2EA7-477F2229FEE8}"/>
                </a:ext>
              </a:extLst>
            </p:cNvPr>
            <p:cNvGrpSpPr/>
            <p:nvPr/>
          </p:nvGrpSpPr>
          <p:grpSpPr>
            <a:xfrm>
              <a:off x="4797319" y="5287846"/>
              <a:ext cx="633837" cy="719328"/>
              <a:chOff x="3237519" y="5291021"/>
              <a:chExt cx="620873" cy="704615"/>
            </a:xfrm>
          </p:grpSpPr>
          <p:pic>
            <p:nvPicPr>
              <p:cNvPr id="13" name="Picture 50">
                <a:extLst>
                  <a:ext uri="{FF2B5EF4-FFF2-40B4-BE49-F238E27FC236}">
                    <a16:creationId xmlns:a16="http://schemas.microsoft.com/office/drawing/2014/main" id="{02247B45-5D6F-65DC-2070-EC26E2D78B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7519" y="5291021"/>
                <a:ext cx="620873" cy="620873"/>
              </a:xfrm>
              <a:prstGeom prst="rect">
                <a:avLst/>
              </a:prstGeom>
            </p:spPr>
          </p:pic>
          <p:pic>
            <p:nvPicPr>
              <p:cNvPr id="14" name="Picture 56">
                <a:extLst>
                  <a:ext uri="{FF2B5EF4-FFF2-40B4-BE49-F238E27FC236}">
                    <a16:creationId xmlns:a16="http://schemas.microsoft.com/office/drawing/2014/main" id="{A06DCB52-9BF7-8183-D3C7-B19B40736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8775"/>
              <a:stretch/>
            </p:blipFill>
            <p:spPr>
              <a:xfrm rot="19800000">
                <a:off x="3399825" y="5784625"/>
                <a:ext cx="296260" cy="211011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4179C12-58AE-084D-9A1D-159D72D21E9E}"/>
              </a:ext>
            </a:extLst>
          </p:cNvPr>
          <p:cNvGrpSpPr/>
          <p:nvPr/>
        </p:nvGrpSpPr>
        <p:grpSpPr>
          <a:xfrm>
            <a:off x="8149527" y="5311077"/>
            <a:ext cx="902825" cy="823317"/>
            <a:chOff x="6594395" y="5311077"/>
            <a:chExt cx="902825" cy="8233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40745A6-C1EA-E549-BF8F-5F0099BAB8CA}"/>
                </a:ext>
              </a:extLst>
            </p:cNvPr>
            <p:cNvCxnSpPr>
              <a:cxnSpLocks/>
            </p:cNvCxnSpPr>
            <p:nvPr/>
          </p:nvCxnSpPr>
          <p:spPr>
            <a:xfrm>
              <a:off x="6594395" y="6134394"/>
              <a:ext cx="9028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23F567-26E0-C64E-BE2C-E78718AD7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506" y="5311077"/>
              <a:ext cx="602602" cy="602602"/>
            </a:xfrm>
            <a:prstGeom prst="rect">
              <a:avLst/>
            </a:prstGeom>
          </p:spPr>
        </p:pic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C6345E87-9639-9541-BD00-985384FC4FC4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50C72A-00ED-034A-8EC3-E3EFC5E3FEB3}"/>
              </a:ext>
            </a:extLst>
          </p:cNvPr>
          <p:cNvGrpSpPr/>
          <p:nvPr/>
        </p:nvGrpSpPr>
        <p:grpSpPr>
          <a:xfrm>
            <a:off x="6818687" y="5355146"/>
            <a:ext cx="881785" cy="779248"/>
            <a:chOff x="5904851" y="5355146"/>
            <a:chExt cx="881785" cy="7792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5BC63AF-974F-F34A-B878-D1CBD9AC5773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B3A487C-4AF6-474B-8B2A-05BDA45C25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B0B9BDB9-4B6A-7F48-B33C-50ECAFD91F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24">
              <a:extLst>
                <a:ext uri="{FF2B5EF4-FFF2-40B4-BE49-F238E27FC236}">
                  <a16:creationId xmlns:a16="http://schemas.microsoft.com/office/drawing/2014/main" id="{9991EB99-08BB-134A-B45C-32AB3FCA8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C94DD82E-34BF-564D-9D08-7E610969D3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1"/>
            <a:ext cx="6152400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80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LA PLANTA 0 ESTÁ LA RAMPA HELICOIDAL CON ACCESO A LAS PLANTAS –2 Y –5 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8195682" y="6134394"/>
            <a:ext cx="20052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RAMPA HELICOIDAL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2219580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EB24582-108F-174E-87B6-FCFEEC23DFDE}"/>
              </a:ext>
            </a:extLst>
          </p:cNvPr>
          <p:cNvCxnSpPr>
            <a:cxnSpLocks/>
          </p:cNvCxnSpPr>
          <p:nvPr/>
        </p:nvCxnSpPr>
        <p:spPr>
          <a:xfrm>
            <a:off x="3445551" y="6134394"/>
            <a:ext cx="229023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12F94F85-A8B3-3D4B-9194-599B7F20EE1F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3B33F7-C5AF-DD42-8D48-BC0017DF4359}"/>
              </a:ext>
            </a:extLst>
          </p:cNvPr>
          <p:cNvGrpSpPr/>
          <p:nvPr/>
        </p:nvGrpSpPr>
        <p:grpSpPr>
          <a:xfrm>
            <a:off x="6486315" y="5355146"/>
            <a:ext cx="881785" cy="779248"/>
            <a:chOff x="5904851" y="5355146"/>
            <a:chExt cx="881785" cy="77924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DB5816-F973-7846-BF83-5C1931104444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13CF9CB-B05F-8348-BE4C-EC73017613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E1D2778-3C4F-8241-8D94-232D66E7E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43" name="Straight Arrow Connector 24">
              <a:extLst>
                <a:ext uri="{FF2B5EF4-FFF2-40B4-BE49-F238E27FC236}">
                  <a16:creationId xmlns:a16="http://schemas.microsoft.com/office/drawing/2014/main" id="{000F7D06-E300-DB4A-B333-A79E585725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D03AE59-4673-164B-B528-D1FA4624CAB9}"/>
              </a:ext>
            </a:extLst>
          </p:cNvPr>
          <p:cNvGrpSpPr/>
          <p:nvPr/>
        </p:nvGrpSpPr>
        <p:grpSpPr>
          <a:xfrm>
            <a:off x="1240075" y="5292309"/>
            <a:ext cx="1115187" cy="842085"/>
            <a:chOff x="5742813" y="5292309"/>
            <a:chExt cx="1115187" cy="84208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9C603C8-4514-904C-ABD2-F180437108EA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53E4FDB4-EE32-DB44-BAB3-C3EEE74F3F9F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89E85E5-BBB6-5941-B20B-71A241454F04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C52CFC2E-8778-F542-8814-C557A5968FD1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82" name="Rounded Rectangle 81">
                    <a:extLst>
                      <a:ext uri="{FF2B5EF4-FFF2-40B4-BE49-F238E27FC236}">
                        <a16:creationId xmlns:a16="http://schemas.microsoft.com/office/drawing/2014/main" id="{C6D61A82-8D6D-BC4F-BF3E-B390F81E5B8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3" name="Rounded Rectangle 82">
                    <a:extLst>
                      <a:ext uri="{FF2B5EF4-FFF2-40B4-BE49-F238E27FC236}">
                        <a16:creationId xmlns:a16="http://schemas.microsoft.com/office/drawing/2014/main" id="{A82D2A6C-53A3-2446-906A-724800C3014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4" name="Rounded Rectangle 83">
                    <a:extLst>
                      <a:ext uri="{FF2B5EF4-FFF2-40B4-BE49-F238E27FC236}">
                        <a16:creationId xmlns:a16="http://schemas.microsoft.com/office/drawing/2014/main" id="{9874924F-0E4B-0C40-BE84-86E96DD7F21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5" name="Rounded Rectangle 84">
                    <a:extLst>
                      <a:ext uri="{FF2B5EF4-FFF2-40B4-BE49-F238E27FC236}">
                        <a16:creationId xmlns:a16="http://schemas.microsoft.com/office/drawing/2014/main" id="{DAAB0FFA-4E21-7E44-B8A1-8676851CA4D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6" name="Rounded Rectangle 85">
                    <a:extLst>
                      <a:ext uri="{FF2B5EF4-FFF2-40B4-BE49-F238E27FC236}">
                        <a16:creationId xmlns:a16="http://schemas.microsoft.com/office/drawing/2014/main" id="{FAB0869B-A9EA-7B48-AB6E-2D87C673DD0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B72FE0E-98DD-7D42-A09B-AB335EDD21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79" name="Picture 73">
                <a:extLst>
                  <a:ext uri="{FF2B5EF4-FFF2-40B4-BE49-F238E27FC236}">
                    <a16:creationId xmlns:a16="http://schemas.microsoft.com/office/drawing/2014/main" id="{E4279984-F731-CD49-BF70-FB565E492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77" name="Rounded Rectangle 74">
              <a:extLst>
                <a:ext uri="{FF2B5EF4-FFF2-40B4-BE49-F238E27FC236}">
                  <a16:creationId xmlns:a16="http://schemas.microsoft.com/office/drawing/2014/main" id="{7EFBF3A4-700C-A549-8D4F-13415C5BE2AB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807A082-9A6D-6F4B-953B-A89D73B64B3C}"/>
              </a:ext>
            </a:extLst>
          </p:cNvPr>
          <p:cNvGrpSpPr/>
          <p:nvPr/>
        </p:nvGrpSpPr>
        <p:grpSpPr>
          <a:xfrm>
            <a:off x="8623614" y="5323737"/>
            <a:ext cx="1238314" cy="810657"/>
            <a:chOff x="8153044" y="5323737"/>
            <a:chExt cx="1238314" cy="810657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80E1D5E-7CB6-D74A-97E7-17D8F4B7A15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5120D30-7A93-3845-8553-23F023B5DF36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363F6215-4AB9-CF4A-9559-2EF8547FE908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057E32DC-9F54-6142-A476-3FE7C1601526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106" name="Rounded Rectangle 105">
                    <a:extLst>
                      <a:ext uri="{FF2B5EF4-FFF2-40B4-BE49-F238E27FC236}">
                        <a16:creationId xmlns:a16="http://schemas.microsoft.com/office/drawing/2014/main" id="{46D04B13-A45B-E544-941B-B26FA940B5D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107" name="Rounded Rectangle 106">
                    <a:extLst>
                      <a:ext uri="{FF2B5EF4-FFF2-40B4-BE49-F238E27FC236}">
                        <a16:creationId xmlns:a16="http://schemas.microsoft.com/office/drawing/2014/main" id="{E806D6F0-DCBF-C646-8B6E-E1A47603588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108" name="Rounded Rectangle 107">
                    <a:extLst>
                      <a:ext uri="{FF2B5EF4-FFF2-40B4-BE49-F238E27FC236}">
                        <a16:creationId xmlns:a16="http://schemas.microsoft.com/office/drawing/2014/main" id="{246060E8-B9CA-AF4D-B6F0-E6C86AC110E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109" name="Rounded Rectangle 108">
                    <a:extLst>
                      <a:ext uri="{FF2B5EF4-FFF2-40B4-BE49-F238E27FC236}">
                        <a16:creationId xmlns:a16="http://schemas.microsoft.com/office/drawing/2014/main" id="{5751D218-6912-4C4F-8947-3889576AA79B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110" name="Rounded Rectangle 109">
                    <a:extLst>
                      <a:ext uri="{FF2B5EF4-FFF2-40B4-BE49-F238E27FC236}">
                        <a16:creationId xmlns:a16="http://schemas.microsoft.com/office/drawing/2014/main" id="{ED41674F-350F-BF4F-92C8-BD88135D6CB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84E4B310-EBA3-3D41-8E6C-EDCDE07674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103" name="Picture 73">
                <a:extLst>
                  <a:ext uri="{FF2B5EF4-FFF2-40B4-BE49-F238E27FC236}">
                    <a16:creationId xmlns:a16="http://schemas.microsoft.com/office/drawing/2014/main" id="{432983CD-EFB7-DC49-BDFC-0BB9E25D6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  <p:pic>
            <p:nvPicPr>
              <p:cNvPr id="111" name="Picture 73">
                <a:extLst>
                  <a:ext uri="{FF2B5EF4-FFF2-40B4-BE49-F238E27FC236}">
                    <a16:creationId xmlns:a16="http://schemas.microsoft.com/office/drawing/2014/main" id="{5F6BA6A2-8C43-9A49-AD0B-D12A02D16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77093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CF83A851-B04C-2045-8BBE-69845FEBFB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4377"/>
            <a:ext cx="6152401" cy="433522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967AE44-E9D9-6840-9982-7F448E645A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517" y="5316373"/>
            <a:ext cx="435615" cy="6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2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LA PLANTA 0 ESTÁN LOS ASCENSORES Y LAS ESCALERAS MECÁNICAS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ASCENSORES Y ESCALERAS MECÁNICAS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9436F522-0983-4FE6-43A8-1426550C2E66}"/>
              </a:ext>
            </a:extLst>
          </p:cNvPr>
          <p:cNvGrpSpPr/>
          <p:nvPr/>
        </p:nvGrpSpPr>
        <p:grpSpPr>
          <a:xfrm>
            <a:off x="6739809" y="5240816"/>
            <a:ext cx="2821660" cy="893578"/>
            <a:chOff x="6692462" y="5240816"/>
            <a:chExt cx="2821660" cy="893578"/>
          </a:xfrm>
        </p:grpSpPr>
        <p:cxnSp>
          <p:nvCxnSpPr>
            <p:cNvPr id="4" name="Straight Connector 21">
              <a:extLst>
                <a:ext uri="{FF2B5EF4-FFF2-40B4-BE49-F238E27FC236}">
                  <a16:creationId xmlns:a16="http://schemas.microsoft.com/office/drawing/2014/main" id="{D9739D1C-0FE2-A6E0-B9E6-B2B73F72DCD0}"/>
                </a:ext>
              </a:extLst>
            </p:cNvPr>
            <p:cNvCxnSpPr>
              <a:cxnSpLocks/>
            </p:cNvCxnSpPr>
            <p:nvPr/>
          </p:nvCxnSpPr>
          <p:spPr>
            <a:xfrm>
              <a:off x="6692462" y="6134394"/>
              <a:ext cx="282166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E34592A5-ED7F-289A-9430-420DC761A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92654" y="5240816"/>
              <a:ext cx="797994" cy="742859"/>
            </a:xfrm>
            <a:prstGeom prst="rect">
              <a:avLst/>
            </a:prstGeom>
          </p:spPr>
        </p:pic>
      </p:grpSp>
      <p:grpSp>
        <p:nvGrpSpPr>
          <p:cNvPr id="7" name="Group 41">
            <a:extLst>
              <a:ext uri="{FF2B5EF4-FFF2-40B4-BE49-F238E27FC236}">
                <a16:creationId xmlns:a16="http://schemas.microsoft.com/office/drawing/2014/main" id="{194F0A29-801B-EACD-0845-82F07713A62A}"/>
              </a:ext>
            </a:extLst>
          </p:cNvPr>
          <p:cNvGrpSpPr/>
          <p:nvPr/>
        </p:nvGrpSpPr>
        <p:grpSpPr>
          <a:xfrm>
            <a:off x="4414793" y="5320682"/>
            <a:ext cx="1531757" cy="813712"/>
            <a:chOff x="8309698" y="5320682"/>
            <a:chExt cx="1531757" cy="813712"/>
          </a:xfrm>
        </p:grpSpPr>
        <p:cxnSp>
          <p:nvCxnSpPr>
            <p:cNvPr id="8" name="Straight Connector 42">
              <a:extLst>
                <a:ext uri="{FF2B5EF4-FFF2-40B4-BE49-F238E27FC236}">
                  <a16:creationId xmlns:a16="http://schemas.microsoft.com/office/drawing/2014/main" id="{CA9A54C2-268B-B739-883A-AD492119A8DC}"/>
                </a:ext>
              </a:extLst>
            </p:cNvPr>
            <p:cNvCxnSpPr>
              <a:cxnSpLocks/>
            </p:cNvCxnSpPr>
            <p:nvPr/>
          </p:nvCxnSpPr>
          <p:spPr>
            <a:xfrm>
              <a:off x="8309698" y="6134394"/>
              <a:ext cx="153175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43">
              <a:extLst>
                <a:ext uri="{FF2B5EF4-FFF2-40B4-BE49-F238E27FC236}">
                  <a16:creationId xmlns:a16="http://schemas.microsoft.com/office/drawing/2014/main" id="{74A301DE-A4C3-A1C4-7D3C-581810415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20778" y="5320682"/>
              <a:ext cx="591544" cy="59154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65A329-930B-774D-835B-07FC7EDA8506}"/>
              </a:ext>
            </a:extLst>
          </p:cNvPr>
          <p:cNvGrpSpPr/>
          <p:nvPr/>
        </p:nvGrpSpPr>
        <p:grpSpPr>
          <a:xfrm>
            <a:off x="2932681" y="5314368"/>
            <a:ext cx="1081168" cy="820026"/>
            <a:chOff x="5132366" y="5314368"/>
            <a:chExt cx="1081168" cy="82002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329449E-D530-4C4F-8BC5-1E06B39CD35E}"/>
                </a:ext>
              </a:extLst>
            </p:cNvPr>
            <p:cNvCxnSpPr>
              <a:cxnSpLocks/>
            </p:cNvCxnSpPr>
            <p:nvPr/>
          </p:nvCxnSpPr>
          <p:spPr>
            <a:xfrm>
              <a:off x="5282392" y="6134394"/>
              <a:ext cx="7630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F4F2EEC-60E5-7448-B77D-CDB158C27E7F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CA56B6E0-E907-EE48-B08F-838066D69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B6C9EC50-726C-F641-96EC-C3F0357F3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5D319D9-7D25-B745-AB3C-55356ACEA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FF40BF96-525F-EC40-A6A7-2A6E6030A941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32611F7-ED2F-D14E-BB42-14F7FCFE0BD7}"/>
              </a:ext>
            </a:extLst>
          </p:cNvPr>
          <p:cNvGrpSpPr/>
          <p:nvPr/>
        </p:nvGrpSpPr>
        <p:grpSpPr>
          <a:xfrm>
            <a:off x="1868317" y="5292309"/>
            <a:ext cx="1115187" cy="842085"/>
            <a:chOff x="5742813" y="5292309"/>
            <a:chExt cx="1115187" cy="842085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DF5F48-293E-2349-A71F-36F5A4DCF3FC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3DF7A90-F700-004B-A949-FCB4DCBB9C87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0A8C7BF-F1A7-EC48-B816-5D956EC2ECE6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17246C1-D8D3-324E-B2C9-5CFC0930068D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51640A44-51E0-1B4B-8DDB-B3E69AF3D25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725DCF60-8B25-174E-B736-94DECA746BB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AB4F5D00-273F-0A4C-B026-A91765C03BB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2" name="Rounded Rectangle 51">
                    <a:extLst>
                      <a:ext uri="{FF2B5EF4-FFF2-40B4-BE49-F238E27FC236}">
                        <a16:creationId xmlns:a16="http://schemas.microsoft.com/office/drawing/2014/main" id="{7F343883-8E5A-784A-9399-DADD9D5F8DB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33F4BDFC-9637-CC4D-B7E9-7AFD7FDAD03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C7E07B12-FA6C-B544-B197-AA56A7361E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6" name="Picture 73">
                <a:extLst>
                  <a:ext uri="{FF2B5EF4-FFF2-40B4-BE49-F238E27FC236}">
                    <a16:creationId xmlns:a16="http://schemas.microsoft.com/office/drawing/2014/main" id="{8A069B7B-7B1E-5B40-A52C-EED7AD916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44" name="Rounded Rectangle 74">
              <a:extLst>
                <a:ext uri="{FF2B5EF4-FFF2-40B4-BE49-F238E27FC236}">
                  <a16:creationId xmlns:a16="http://schemas.microsoft.com/office/drawing/2014/main" id="{78B86853-138F-B841-80E7-960882A845D6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A6CB72D-48B5-8A45-9B23-336165B209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5200"/>
            <a:ext cx="6152402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34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LA PLANTA –1 ESTÁ LA </a:t>
            </a:r>
            <a:r>
              <a:rPr lang="en-US" sz="2200" spc="50" dirty="0">
                <a:latin typeface="Calibri" charset="0"/>
                <a:cs typeface="Calibri" charset="0"/>
              </a:rPr>
              <a:t>CAFETERÍA Y EL RESTAURANTE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cs typeface="Calibri Light" charset="0"/>
                </a:rPr>
                <a:t>CAFETERÍA Y RESTAURANTE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3846782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" name="Group 9">
            <a:extLst>
              <a:ext uri="{FF2B5EF4-FFF2-40B4-BE49-F238E27FC236}">
                <a16:creationId xmlns:a16="http://schemas.microsoft.com/office/drawing/2014/main" id="{92693EF9-4E39-9011-29E1-43D5B7AB1AD3}"/>
              </a:ext>
            </a:extLst>
          </p:cNvPr>
          <p:cNvGrpSpPr/>
          <p:nvPr/>
        </p:nvGrpSpPr>
        <p:grpSpPr>
          <a:xfrm>
            <a:off x="5065762" y="5320852"/>
            <a:ext cx="1287608" cy="813542"/>
            <a:chOff x="5910146" y="5320852"/>
            <a:chExt cx="1287608" cy="813542"/>
          </a:xfrm>
        </p:grpSpPr>
        <p:cxnSp>
          <p:nvCxnSpPr>
            <p:cNvPr id="3" name="Straight Connector 21">
              <a:extLst>
                <a:ext uri="{FF2B5EF4-FFF2-40B4-BE49-F238E27FC236}">
                  <a16:creationId xmlns:a16="http://schemas.microsoft.com/office/drawing/2014/main" id="{BA08690C-7F10-030F-DD56-C322DD910CFD}"/>
                </a:ext>
              </a:extLst>
            </p:cNvPr>
            <p:cNvCxnSpPr>
              <a:cxnSpLocks/>
            </p:cNvCxnSpPr>
            <p:nvPr/>
          </p:nvCxnSpPr>
          <p:spPr>
            <a:xfrm>
              <a:off x="5910146" y="6134394"/>
              <a:ext cx="128760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37">
              <a:extLst>
                <a:ext uri="{FF2B5EF4-FFF2-40B4-BE49-F238E27FC236}">
                  <a16:creationId xmlns:a16="http://schemas.microsoft.com/office/drawing/2014/main" id="{E7FDD39F-B55E-0D48-32C6-75BD90FA8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74FB6C0E-8E78-E3F8-56A0-4589CD85E72A}"/>
              </a:ext>
            </a:extLst>
          </p:cNvPr>
          <p:cNvGrpSpPr/>
          <p:nvPr/>
        </p:nvGrpSpPr>
        <p:grpSpPr>
          <a:xfrm>
            <a:off x="6994466" y="5320852"/>
            <a:ext cx="1697237" cy="813542"/>
            <a:chOff x="7274788" y="5320852"/>
            <a:chExt cx="1697237" cy="813542"/>
          </a:xfrm>
        </p:grpSpPr>
        <p:cxnSp>
          <p:nvCxnSpPr>
            <p:cNvPr id="8" name="Straight Connector 36">
              <a:extLst>
                <a:ext uri="{FF2B5EF4-FFF2-40B4-BE49-F238E27FC236}">
                  <a16:creationId xmlns:a16="http://schemas.microsoft.com/office/drawing/2014/main" id="{8F94B1F2-D4E9-82F0-8060-DAC26CB512D8}"/>
                </a:ext>
              </a:extLst>
            </p:cNvPr>
            <p:cNvCxnSpPr>
              <a:cxnSpLocks/>
            </p:cNvCxnSpPr>
            <p:nvPr/>
          </p:nvCxnSpPr>
          <p:spPr>
            <a:xfrm>
              <a:off x="7274788" y="6134394"/>
              <a:ext cx="169723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375644E0-E863-4329-F786-419922831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0006" y="5320852"/>
              <a:ext cx="586800" cy="586800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19D8A3B0-6E11-8645-B39F-378CE1F5C532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7C18E9-160E-1744-BA44-A9D2453CD13F}"/>
              </a:ext>
            </a:extLst>
          </p:cNvPr>
          <p:cNvGrpSpPr/>
          <p:nvPr/>
        </p:nvGrpSpPr>
        <p:grpSpPr>
          <a:xfrm>
            <a:off x="2741044" y="5323737"/>
            <a:ext cx="1238314" cy="810657"/>
            <a:chOff x="8153044" y="5323737"/>
            <a:chExt cx="1238314" cy="81065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3EEEDC-1972-EF46-A78F-1737F6911761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025D0B9-006A-EE47-93AB-282F2C1D00E6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9C4E235-41CA-BE4D-959D-8BCAAC3817C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E1F3CFF9-3978-574C-86BE-D4973AEBE61E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54719F22-3023-1A45-BB4D-6C3249E028F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11FDD695-590D-D449-9AEC-74CA1A979D3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71636F97-8732-2B4E-8F42-5F284FD878D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C66B5677-E209-8845-A11E-C817DC6E0B8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EEC28B0F-0202-4743-9112-B7AA3A4DE16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795C8C43-F7BF-E34F-B353-A0F94EC866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38" name="Picture 73">
                <a:extLst>
                  <a:ext uri="{FF2B5EF4-FFF2-40B4-BE49-F238E27FC236}">
                    <a16:creationId xmlns:a16="http://schemas.microsoft.com/office/drawing/2014/main" id="{76DE53BB-F53D-AF4A-BACE-24AF0EFF5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0837CDF-0B61-E546-8307-07454E0938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6880" y="281230"/>
            <a:ext cx="3059276" cy="43362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641C90-7840-8B47-9948-7080B083C6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7338723" y="278244"/>
            <a:ext cx="3059276" cy="433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6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FINAL DE LA </a:t>
            </a:r>
            <a:r>
              <a:rPr lang="en-US" sz="2200" spc="50" dirty="0">
                <a:latin typeface="Calibri" charset="0"/>
                <a:cs typeface="Calibri" charset="0"/>
              </a:rPr>
              <a:t>CAFETERÍA, A LA IZQUIERDA, ESTÁN LOS </a:t>
            </a:r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BAÑOS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BAÑOS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6">
            <a:extLst>
              <a:ext uri="{FF2B5EF4-FFF2-40B4-BE49-F238E27FC236}">
                <a16:creationId xmlns:a16="http://schemas.microsoft.com/office/drawing/2014/main" id="{6B4DF093-7537-8A1D-FA19-2DA0EF6DD4F0}"/>
              </a:ext>
            </a:extLst>
          </p:cNvPr>
          <p:cNvGrpSpPr/>
          <p:nvPr/>
        </p:nvGrpSpPr>
        <p:grpSpPr>
          <a:xfrm>
            <a:off x="8262868" y="5297619"/>
            <a:ext cx="827850" cy="836775"/>
            <a:chOff x="8731657" y="5297619"/>
            <a:chExt cx="827850" cy="836775"/>
          </a:xfrm>
        </p:grpSpPr>
        <p:pic>
          <p:nvPicPr>
            <p:cNvPr id="5" name="Picture 39">
              <a:extLst>
                <a:ext uri="{FF2B5EF4-FFF2-40B4-BE49-F238E27FC236}">
                  <a16:creationId xmlns:a16="http://schemas.microsoft.com/office/drawing/2014/main" id="{A95611AC-98D9-C284-E61D-34D8180A4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7" name="Straight Connector 45">
              <a:extLst>
                <a:ext uri="{FF2B5EF4-FFF2-40B4-BE49-F238E27FC236}">
                  <a16:creationId xmlns:a16="http://schemas.microsoft.com/office/drawing/2014/main" id="{768864D3-31FE-686B-008E-8224E5CB93B2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A9E4CCD2-25E5-90AA-0274-100F22DF55EE}"/>
              </a:ext>
            </a:extLst>
          </p:cNvPr>
          <p:cNvGrpSpPr/>
          <p:nvPr/>
        </p:nvGrpSpPr>
        <p:grpSpPr>
          <a:xfrm>
            <a:off x="3419450" y="5320852"/>
            <a:ext cx="1287608" cy="813542"/>
            <a:chOff x="5910146" y="5320852"/>
            <a:chExt cx="1287608" cy="813542"/>
          </a:xfrm>
        </p:grpSpPr>
        <p:cxnSp>
          <p:nvCxnSpPr>
            <p:cNvPr id="14" name="Straight Connector 21">
              <a:extLst>
                <a:ext uri="{FF2B5EF4-FFF2-40B4-BE49-F238E27FC236}">
                  <a16:creationId xmlns:a16="http://schemas.microsoft.com/office/drawing/2014/main" id="{85792CCC-B349-2F2E-FB74-7B0C65C3ACB2}"/>
                </a:ext>
              </a:extLst>
            </p:cNvPr>
            <p:cNvCxnSpPr>
              <a:cxnSpLocks/>
            </p:cNvCxnSpPr>
            <p:nvPr/>
          </p:nvCxnSpPr>
          <p:spPr>
            <a:xfrm>
              <a:off x="5910146" y="6134394"/>
              <a:ext cx="128760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37">
              <a:extLst>
                <a:ext uri="{FF2B5EF4-FFF2-40B4-BE49-F238E27FC236}">
                  <a16:creationId xmlns:a16="http://schemas.microsoft.com/office/drawing/2014/main" id="{56688C36-3CAC-38F4-DA6E-2CB3D0DE6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AA8F78D-4D46-9A49-A070-87B07E622F2C}"/>
              </a:ext>
            </a:extLst>
          </p:cNvPr>
          <p:cNvGrpSpPr/>
          <p:nvPr/>
        </p:nvGrpSpPr>
        <p:grpSpPr>
          <a:xfrm>
            <a:off x="5500404" y="5314368"/>
            <a:ext cx="1255746" cy="828496"/>
            <a:chOff x="1657462" y="5314368"/>
            <a:chExt cx="1255746" cy="828496"/>
          </a:xfrm>
        </p:grpSpPr>
        <p:grpSp>
          <p:nvGrpSpPr>
            <p:cNvPr id="38" name="Group 40">
              <a:extLst>
                <a:ext uri="{FF2B5EF4-FFF2-40B4-BE49-F238E27FC236}">
                  <a16:creationId xmlns:a16="http://schemas.microsoft.com/office/drawing/2014/main" id="{F167B5F2-649B-8840-B235-C11DBC54730A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1837257" y="5314368"/>
              <a:ext cx="1028451" cy="734862"/>
              <a:chOff x="4890374" y="5724275"/>
              <a:chExt cx="905568" cy="647058"/>
            </a:xfrm>
          </p:grpSpPr>
          <p:pic>
            <p:nvPicPr>
              <p:cNvPr id="40" name="Picture 41">
                <a:extLst>
                  <a:ext uri="{FF2B5EF4-FFF2-40B4-BE49-F238E27FC236}">
                    <a16:creationId xmlns:a16="http://schemas.microsoft.com/office/drawing/2014/main" id="{1D60B3C1-AA98-5A4F-A83C-81644A568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41" name="Picture 42">
                <a:extLst>
                  <a:ext uri="{FF2B5EF4-FFF2-40B4-BE49-F238E27FC236}">
                    <a16:creationId xmlns:a16="http://schemas.microsoft.com/office/drawing/2014/main" id="{15613749-FC5F-DC47-9C1C-19F7BDD312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42" name="Picture 43">
                <a:extLst>
                  <a:ext uri="{FF2B5EF4-FFF2-40B4-BE49-F238E27FC236}">
                    <a16:creationId xmlns:a16="http://schemas.microsoft.com/office/drawing/2014/main" id="{28F4C2C7-9674-8746-83E9-229F9EF59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  <p:cxnSp>
          <p:nvCxnSpPr>
            <p:cNvPr id="39" name="Straight Connector 70">
              <a:extLst>
                <a:ext uri="{FF2B5EF4-FFF2-40B4-BE49-F238E27FC236}">
                  <a16:creationId xmlns:a16="http://schemas.microsoft.com/office/drawing/2014/main" id="{E2267D09-0CDA-3449-A6C5-74B3F7E7F6B9}"/>
                </a:ext>
              </a:extLst>
            </p:cNvPr>
            <p:cNvCxnSpPr>
              <a:cxnSpLocks/>
            </p:cNvCxnSpPr>
            <p:nvPr/>
          </p:nvCxnSpPr>
          <p:spPr>
            <a:xfrm>
              <a:off x="1657462" y="6142864"/>
              <a:ext cx="125574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03F0A37-DB79-FD46-9787-06981FD4A7A0}"/>
              </a:ext>
            </a:extLst>
          </p:cNvPr>
          <p:cNvGrpSpPr/>
          <p:nvPr/>
        </p:nvGrpSpPr>
        <p:grpSpPr>
          <a:xfrm>
            <a:off x="1897131" y="5446420"/>
            <a:ext cx="702986" cy="687984"/>
            <a:chOff x="897867" y="5446420"/>
            <a:chExt cx="702986" cy="687984"/>
          </a:xfrm>
        </p:grpSpPr>
        <p:cxnSp>
          <p:nvCxnSpPr>
            <p:cNvPr id="44" name="Straight Connector 22">
              <a:extLst>
                <a:ext uri="{FF2B5EF4-FFF2-40B4-BE49-F238E27FC236}">
                  <a16:creationId xmlns:a16="http://schemas.microsoft.com/office/drawing/2014/main" id="{0657997D-F33D-524D-8616-2C70F3ADFEF4}"/>
                </a:ext>
              </a:extLst>
            </p:cNvPr>
            <p:cNvCxnSpPr>
              <a:cxnSpLocks/>
            </p:cNvCxnSpPr>
            <p:nvPr/>
          </p:nvCxnSpPr>
          <p:spPr>
            <a:xfrm>
              <a:off x="897867" y="6134404"/>
              <a:ext cx="7029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23">
              <a:extLst>
                <a:ext uri="{FF2B5EF4-FFF2-40B4-BE49-F238E27FC236}">
                  <a16:creationId xmlns:a16="http://schemas.microsoft.com/office/drawing/2014/main" id="{606E5FE2-D5A2-544E-B17F-7335FCCEEE6B}"/>
                </a:ext>
              </a:extLst>
            </p:cNvPr>
            <p:cNvGrpSpPr/>
            <p:nvPr/>
          </p:nvGrpSpPr>
          <p:grpSpPr>
            <a:xfrm rot="16200000">
              <a:off x="991662" y="5393311"/>
              <a:ext cx="556082" cy="662300"/>
              <a:chOff x="3324285" y="5373710"/>
              <a:chExt cx="611892" cy="728770"/>
            </a:xfrm>
          </p:grpSpPr>
          <p:cxnSp>
            <p:nvCxnSpPr>
              <p:cNvPr id="46" name="Straight Arrow Connector 24">
                <a:extLst>
                  <a:ext uri="{FF2B5EF4-FFF2-40B4-BE49-F238E27FC236}">
                    <a16:creationId xmlns:a16="http://schemas.microsoft.com/office/drawing/2014/main" id="{83C646BD-0541-3A43-A995-EEE0D416970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C92B4E4A-F0F0-994D-B874-AE1A05FBCB85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C597AA53-5470-8A47-912F-A008500C189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753A98-A0BE-B44C-809E-4AB2CC0AC0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5197"/>
            <a:ext cx="6152401" cy="43344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D8C9D9BA-852E-8442-B967-3C3BB5D7031E}"/>
              </a:ext>
            </a:extLst>
          </p:cNvPr>
          <p:cNvGrpSpPr/>
          <p:nvPr/>
        </p:nvGrpSpPr>
        <p:grpSpPr>
          <a:xfrm>
            <a:off x="6770450" y="5314368"/>
            <a:ext cx="1081168" cy="820026"/>
            <a:chOff x="5132366" y="5314368"/>
            <a:chExt cx="1081168" cy="82002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E150BE1-2DED-174C-8758-0D88ADF2BDD3}"/>
                </a:ext>
              </a:extLst>
            </p:cNvPr>
            <p:cNvCxnSpPr>
              <a:cxnSpLocks/>
            </p:cNvCxnSpPr>
            <p:nvPr/>
          </p:nvCxnSpPr>
          <p:spPr>
            <a:xfrm>
              <a:off x="5282392" y="6134394"/>
              <a:ext cx="76308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67E070F-AA16-BC4A-A674-83ABBC9032B0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43C8F29-E833-FD4F-9F07-6B59763D7A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EF7722DF-7EC0-3C4B-9BCF-E3643D5E2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57FE2B5A-A5D4-4D42-BA8F-952A2D90F8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19218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4958F-CA95-B746-8EEA-3F1F0A648BE6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957AE80-84EB-154C-9117-90E348472023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tau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AE6ADAA6-2BF7-DB45-91F6-FD52EE7C45BD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5498313-8286-6C4D-8DF0-99771B2B9A96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6E8219-79F9-1C4F-8C4E-C3533F3C72E2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FRENTE DE LA CAFETERÍA ESTÁ LA </a:t>
            </a:r>
            <a:r>
              <a:rPr lang="en-US" sz="2200" spc="50" dirty="0">
                <a:latin typeface="Calibri" charset="0"/>
                <a:cs typeface="Calibri" charset="0"/>
              </a:rPr>
              <a:t>SALA TAU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DFF1C3-3EB5-D64B-8B21-881B3E76A0D4}"/>
              </a:ext>
            </a:extLst>
          </p:cNvPr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9">
            <a:extLst>
              <a:ext uri="{FF2B5EF4-FFF2-40B4-BE49-F238E27FC236}">
                <a16:creationId xmlns:a16="http://schemas.microsoft.com/office/drawing/2014/main" id="{9FA6EAF8-C476-5F42-82E6-355EA240DC05}"/>
              </a:ext>
            </a:extLst>
          </p:cNvPr>
          <p:cNvGrpSpPr/>
          <p:nvPr/>
        </p:nvGrpSpPr>
        <p:grpSpPr>
          <a:xfrm>
            <a:off x="4661452" y="5320852"/>
            <a:ext cx="1256370" cy="813542"/>
            <a:chOff x="5931444" y="5320852"/>
            <a:chExt cx="1256370" cy="813542"/>
          </a:xfrm>
        </p:grpSpPr>
        <p:cxnSp>
          <p:nvCxnSpPr>
            <p:cNvPr id="12" name="Straight Connector 21">
              <a:extLst>
                <a:ext uri="{FF2B5EF4-FFF2-40B4-BE49-F238E27FC236}">
                  <a16:creationId xmlns:a16="http://schemas.microsoft.com/office/drawing/2014/main" id="{6430CFD7-DD83-604B-B840-AB9F45CAA7B1}"/>
                </a:ext>
              </a:extLst>
            </p:cNvPr>
            <p:cNvCxnSpPr>
              <a:cxnSpLocks/>
            </p:cNvCxnSpPr>
            <p:nvPr/>
          </p:nvCxnSpPr>
          <p:spPr>
            <a:xfrm>
              <a:off x="5931444" y="6134394"/>
              <a:ext cx="12563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37">
              <a:extLst>
                <a:ext uri="{FF2B5EF4-FFF2-40B4-BE49-F238E27FC236}">
                  <a16:creationId xmlns:a16="http://schemas.microsoft.com/office/drawing/2014/main" id="{E56F07AE-99A6-AD4B-8131-1F1E9D320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08254DF-7C85-8844-9D72-4FD04FC30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75193"/>
            <a:ext cx="6152402" cy="433525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1A46F5D-7D8E-DE41-B23D-B166E7594C97}"/>
              </a:ext>
            </a:extLst>
          </p:cNvPr>
          <p:cNvGrpSpPr/>
          <p:nvPr/>
        </p:nvGrpSpPr>
        <p:grpSpPr>
          <a:xfrm>
            <a:off x="2933337" y="5114940"/>
            <a:ext cx="902233" cy="1019454"/>
            <a:chOff x="2945611" y="5114940"/>
            <a:chExt cx="902233" cy="1019454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D2A705C-86F2-5440-9DB8-20B359364D8C}"/>
                </a:ext>
              </a:extLst>
            </p:cNvPr>
            <p:cNvCxnSpPr>
              <a:cxnSpLocks/>
            </p:cNvCxnSpPr>
            <p:nvPr/>
          </p:nvCxnSpPr>
          <p:spPr>
            <a:xfrm>
              <a:off x="2945611" y="6134394"/>
              <a:ext cx="90223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E7C842C-22ED-8C4F-8362-1E837AA944EC}"/>
                </a:ext>
              </a:extLst>
            </p:cNvPr>
            <p:cNvGrpSpPr/>
            <p:nvPr/>
          </p:nvGrpSpPr>
          <p:grpSpPr>
            <a:xfrm rot="16200000">
              <a:off x="2938778" y="5357031"/>
              <a:ext cx="915899" cy="431717"/>
              <a:chOff x="7757785" y="5886192"/>
              <a:chExt cx="508365" cy="239621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947F4C5-28A7-8D41-BBF5-B054AC94D069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0225963-1873-1D4F-B89C-6C9955015D2D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4C0AF5B-F31F-874A-BAB9-9EBE57BA11FD}"/>
              </a:ext>
            </a:extLst>
          </p:cNvPr>
          <p:cNvGrpSpPr/>
          <p:nvPr/>
        </p:nvGrpSpPr>
        <p:grpSpPr>
          <a:xfrm>
            <a:off x="5772247" y="5314368"/>
            <a:ext cx="1081168" cy="820026"/>
            <a:chOff x="5132366" y="5314368"/>
            <a:chExt cx="1081168" cy="82002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4BB9667-FE64-CD4E-83B3-5D6C13726B0A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8436458-6F7E-7B43-8C12-3EB11120F673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13C7A7BA-4B3F-6F4A-9F14-21F406027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C7755E4-8AB6-6149-A34C-10B7ECF91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C941B0AB-ACCC-794C-B5F8-086796BCE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DADA60-12F7-4B43-9B49-4E98FC1563B3}"/>
              </a:ext>
            </a:extLst>
          </p:cNvPr>
          <p:cNvCxnSpPr>
            <a:cxnSpLocks/>
          </p:cNvCxnSpPr>
          <p:nvPr/>
        </p:nvCxnSpPr>
        <p:spPr>
          <a:xfrm>
            <a:off x="6969911" y="6134394"/>
            <a:ext cx="117836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9DC28153-B8BF-914B-8801-53A0E95D0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19" t="2140"/>
          <a:stretch/>
        </p:blipFill>
        <p:spPr>
          <a:xfrm>
            <a:off x="6976112" y="4966944"/>
            <a:ext cx="1172165" cy="110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65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cap="all" spc="50" dirty="0">
                <a:latin typeface="Calibri" charset="0"/>
                <a:cs typeface="Calibri" charset="0"/>
              </a:rPr>
              <a:t>DESPUÉS DE LA CAFETERÍA </a:t>
            </a:r>
            <a:r>
              <a:rPr lang="en-US" sz="2200" cap="all" spc="50" dirty="0">
                <a:latin typeface="Calibri" charset="0"/>
                <a:ea typeface="Calibri" charset="0"/>
                <a:cs typeface="Calibri" charset="0"/>
              </a:rPr>
              <a:t>ESTÁ EL </a:t>
            </a:r>
            <a:r>
              <a:rPr lang="en-US" sz="2200" cap="all" spc="50" dirty="0">
                <a:latin typeface="Calibri" charset="0"/>
                <a:cs typeface="Calibri" charset="0"/>
              </a:rPr>
              <a:t>ACCESO AL MUSEO de la planta –1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cs typeface="Calibri Light" charset="0"/>
                </a:rPr>
                <a:t>ACCESO AL MUSEO POR LA PLANTA </a:t>
              </a: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–1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063093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93541D35-84F6-8047-52B0-CA65C375E3C0}"/>
              </a:ext>
            </a:extLst>
          </p:cNvPr>
          <p:cNvGrpSpPr/>
          <p:nvPr/>
        </p:nvGrpSpPr>
        <p:grpSpPr>
          <a:xfrm>
            <a:off x="2944914" y="5320852"/>
            <a:ext cx="1287608" cy="813542"/>
            <a:chOff x="5910146" y="5320852"/>
            <a:chExt cx="1287608" cy="813542"/>
          </a:xfrm>
        </p:grpSpPr>
        <p:cxnSp>
          <p:nvCxnSpPr>
            <p:cNvPr id="9" name="Straight Connector 21">
              <a:extLst>
                <a:ext uri="{FF2B5EF4-FFF2-40B4-BE49-F238E27FC236}">
                  <a16:creationId xmlns:a16="http://schemas.microsoft.com/office/drawing/2014/main" id="{D2BA629C-316B-9002-566D-AF3D16CFC9BB}"/>
                </a:ext>
              </a:extLst>
            </p:cNvPr>
            <p:cNvCxnSpPr>
              <a:cxnSpLocks/>
            </p:cNvCxnSpPr>
            <p:nvPr/>
          </p:nvCxnSpPr>
          <p:spPr>
            <a:xfrm>
              <a:off x="5910146" y="6134394"/>
              <a:ext cx="128760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2CBF8E85-4119-8330-8F1C-508C1BB75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550" y="5320852"/>
              <a:ext cx="586800" cy="5868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08061D-5366-6B47-BE0A-1698E9514390}"/>
              </a:ext>
            </a:extLst>
          </p:cNvPr>
          <p:cNvGrpSpPr/>
          <p:nvPr/>
        </p:nvGrpSpPr>
        <p:grpSpPr>
          <a:xfrm>
            <a:off x="6613955" y="5311077"/>
            <a:ext cx="902825" cy="823317"/>
            <a:chOff x="6594395" y="5311077"/>
            <a:chExt cx="902825" cy="82331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A25CA5D-FACB-7F46-A4C8-76D407A1DBE4}"/>
                </a:ext>
              </a:extLst>
            </p:cNvPr>
            <p:cNvCxnSpPr>
              <a:cxnSpLocks/>
            </p:cNvCxnSpPr>
            <p:nvPr/>
          </p:nvCxnSpPr>
          <p:spPr>
            <a:xfrm>
              <a:off x="6594395" y="6134394"/>
              <a:ext cx="9028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72739AD-7D1D-284A-8161-DF632E569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4506" y="5311077"/>
              <a:ext cx="602602" cy="602602"/>
            </a:xfrm>
            <a:prstGeom prst="rect">
              <a:avLst/>
            </a:prstGeom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8B6D9706-B824-3C4E-8F3F-5B2A3923512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FCE105-674E-0E40-AEAF-6BFED1300CA9}"/>
              </a:ext>
            </a:extLst>
          </p:cNvPr>
          <p:cNvGrpSpPr/>
          <p:nvPr/>
        </p:nvGrpSpPr>
        <p:grpSpPr>
          <a:xfrm>
            <a:off x="1056904" y="5211276"/>
            <a:ext cx="1033611" cy="923118"/>
            <a:chOff x="1056904" y="5211276"/>
            <a:chExt cx="1033611" cy="92311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0B8576A-279B-9D4D-A557-C0342B5FA8C7}"/>
                </a:ext>
              </a:extLst>
            </p:cNvPr>
            <p:cNvCxnSpPr>
              <a:cxnSpLocks/>
            </p:cNvCxnSpPr>
            <p:nvPr/>
          </p:nvCxnSpPr>
          <p:spPr>
            <a:xfrm>
              <a:off x="1056904" y="6134394"/>
              <a:ext cx="103361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F6818C0-8D2F-3C49-B180-2E97E74585D8}"/>
                </a:ext>
              </a:extLst>
            </p:cNvPr>
            <p:cNvGrpSpPr/>
            <p:nvPr/>
          </p:nvGrpSpPr>
          <p:grpSpPr>
            <a:xfrm>
              <a:off x="1141310" y="5211276"/>
              <a:ext cx="915899" cy="700948"/>
              <a:chOff x="2903709" y="5211276"/>
              <a:chExt cx="915899" cy="700948"/>
            </a:xfrm>
          </p:grpSpPr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FD405BF7-2C92-9448-AFB4-E42C8773C893}"/>
                  </a:ext>
                </a:extLst>
              </p:cNvPr>
              <p:cNvSpPr/>
              <p:nvPr/>
            </p:nvSpPr>
            <p:spPr>
              <a:xfrm>
                <a:off x="3091579" y="5211276"/>
                <a:ext cx="519340" cy="445089"/>
              </a:xfrm>
              <a:prstGeom prst="arc">
                <a:avLst>
                  <a:gd name="adj1" fmla="val 11466974"/>
                  <a:gd name="adj2" fmla="val 21372526"/>
                </a:avLst>
              </a:prstGeom>
              <a:ln w="18415" cap="rnd">
                <a:solidFill>
                  <a:schemeClr val="tx1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BE38874C-31D9-5B4E-B78E-D351B8FC845A}"/>
                  </a:ext>
                </a:extLst>
              </p:cNvPr>
              <p:cNvGrpSpPr/>
              <p:nvPr/>
            </p:nvGrpSpPr>
            <p:grpSpPr>
              <a:xfrm>
                <a:off x="2903709" y="5480507"/>
                <a:ext cx="915899" cy="431717"/>
                <a:chOff x="7757785" y="5886192"/>
                <a:chExt cx="508365" cy="239621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8C57A1F-5F4F-2042-BE08-C5FE1F88446D}"/>
                    </a:ext>
                  </a:extLst>
                </p:cNvPr>
                <p:cNvSpPr/>
                <p:nvPr/>
              </p:nvSpPr>
              <p:spPr>
                <a:xfrm>
                  <a:off x="7757785" y="5886192"/>
                  <a:ext cx="239621" cy="23962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B4454167-1DA9-944D-B77F-34104DF7115C}"/>
                    </a:ext>
                  </a:extLst>
                </p:cNvPr>
                <p:cNvSpPr/>
                <p:nvPr/>
              </p:nvSpPr>
              <p:spPr>
                <a:xfrm>
                  <a:off x="8026529" y="5886192"/>
                  <a:ext cx="239621" cy="239621"/>
                </a:xfrm>
                <a:prstGeom prst="ellipse">
                  <a:avLst/>
                </a:prstGeom>
                <a:solidFill>
                  <a:srgbClr val="B448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_tradnl"/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FF71B1C-9A14-8D47-8FDB-73BB38D3A71D}"/>
              </a:ext>
            </a:extLst>
          </p:cNvPr>
          <p:cNvGrpSpPr/>
          <p:nvPr/>
        </p:nvGrpSpPr>
        <p:grpSpPr>
          <a:xfrm>
            <a:off x="5293043" y="5355146"/>
            <a:ext cx="881785" cy="779248"/>
            <a:chOff x="5904851" y="5355146"/>
            <a:chExt cx="881785" cy="7792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9312FA4-27A0-2A47-8DCA-2E14B78A4569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590565A-8ADD-724E-8ACC-F3E3A0C020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FFA33ECC-1C50-B946-B87E-9F6FC41BD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49" name="Straight Arrow Connector 24">
              <a:extLst>
                <a:ext uri="{FF2B5EF4-FFF2-40B4-BE49-F238E27FC236}">
                  <a16:creationId xmlns:a16="http://schemas.microsoft.com/office/drawing/2014/main" id="{041CB145-5697-5549-A1F5-0D64D8ED7F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946D9BC-ABC4-4542-8103-AE09C2A25DC8}"/>
              </a:ext>
            </a:extLst>
          </p:cNvPr>
          <p:cNvGrpSpPr/>
          <p:nvPr/>
        </p:nvGrpSpPr>
        <p:grpSpPr>
          <a:xfrm>
            <a:off x="8362921" y="5323737"/>
            <a:ext cx="1238314" cy="810657"/>
            <a:chOff x="8153044" y="5323737"/>
            <a:chExt cx="1238314" cy="81065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2CAC4CD-B171-D342-9114-2CEBFB305CD5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AF4CD43-EF4A-DC4E-AD78-80D092117483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FE086D70-9CC8-A04E-B940-49B57E9052D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E332023-0352-8248-BE2F-E5A40E5D89D9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61" name="Rounded Rectangle 60">
                    <a:extLst>
                      <a:ext uri="{FF2B5EF4-FFF2-40B4-BE49-F238E27FC236}">
                        <a16:creationId xmlns:a16="http://schemas.microsoft.com/office/drawing/2014/main" id="{BD21369A-325D-C54F-957F-CEFF314016B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6C8100D7-B77B-4948-8AAB-49334762AAD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9" name="Rounded Rectangle 68">
                    <a:extLst>
                      <a:ext uri="{FF2B5EF4-FFF2-40B4-BE49-F238E27FC236}">
                        <a16:creationId xmlns:a16="http://schemas.microsoft.com/office/drawing/2014/main" id="{FD361E3C-D47C-CA46-8ADB-494384E928A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0" name="Rounded Rectangle 69">
                    <a:extLst>
                      <a:ext uri="{FF2B5EF4-FFF2-40B4-BE49-F238E27FC236}">
                        <a16:creationId xmlns:a16="http://schemas.microsoft.com/office/drawing/2014/main" id="{4A909DB8-C073-8B4B-95A3-8211EEB7D25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1" name="Rounded Rectangle 70">
                    <a:extLst>
                      <a:ext uri="{FF2B5EF4-FFF2-40B4-BE49-F238E27FC236}">
                        <a16:creationId xmlns:a16="http://schemas.microsoft.com/office/drawing/2014/main" id="{F8B226FC-1232-3C45-A325-DE3F3CD0300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898DE7D-EFF6-6942-BB6C-01C2A7E690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73">
                <a:extLst>
                  <a:ext uri="{FF2B5EF4-FFF2-40B4-BE49-F238E27FC236}">
                    <a16:creationId xmlns:a16="http://schemas.microsoft.com/office/drawing/2014/main" id="{E4878A08-DE7E-C84C-B823-7E4B7BBAB4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A62BDC7-BF9A-DE4A-A55D-8D9BC3BC4E9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393" y="275201"/>
            <a:ext cx="6167607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12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C55F3E19-B2CC-4CB6-8200-F623AD07D8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1"/>
            <a:ext cx="6152400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6242400"/>
            <a:ext cx="10691813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-30" dirty="0">
                <a:latin typeface="Calibri" charset="0"/>
                <a:ea typeface="Calibri" charset="0"/>
                <a:cs typeface="Calibri" charset="0"/>
              </a:rPr>
              <a:t>EN LA PLANTA –1 ESTÁ LA PLAZA DE LA </a:t>
            </a:r>
            <a:r>
              <a:rPr lang="en-US" sz="2200" spc="-30" dirty="0">
                <a:latin typeface="Calibri" charset="0"/>
                <a:cs typeface="Calibri" charset="0"/>
              </a:rPr>
              <a:t>CIENCIA, LOS JARDINES Y LAS ZONAS DE DESCANSO 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PLAZA DE LA CIENCIA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1935254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498136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05DC856-C1C6-E446-8A51-4AFF3A5FDF7C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7BD34B-1328-CD4C-B81A-7CA70FEB1452}"/>
              </a:ext>
            </a:extLst>
          </p:cNvPr>
          <p:cNvGrpSpPr/>
          <p:nvPr/>
        </p:nvGrpSpPr>
        <p:grpSpPr>
          <a:xfrm>
            <a:off x="7914707" y="5338046"/>
            <a:ext cx="2395435" cy="796348"/>
            <a:chOff x="7914707" y="5338046"/>
            <a:chExt cx="2395435" cy="79634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024580-15B3-D741-8241-FB81AB3147B4}"/>
                </a:ext>
              </a:extLst>
            </p:cNvPr>
            <p:cNvCxnSpPr>
              <a:cxnSpLocks/>
            </p:cNvCxnSpPr>
            <p:nvPr/>
          </p:nvCxnSpPr>
          <p:spPr>
            <a:xfrm>
              <a:off x="7914707" y="6134394"/>
              <a:ext cx="239543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647AF6-EF1B-294D-B64E-E3D493B7F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3766" y="5338046"/>
              <a:ext cx="737316" cy="73731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2E7D25-8194-CF4B-B5DC-67448BB0ECA3}"/>
              </a:ext>
            </a:extLst>
          </p:cNvPr>
          <p:cNvGrpSpPr/>
          <p:nvPr/>
        </p:nvGrpSpPr>
        <p:grpSpPr>
          <a:xfrm>
            <a:off x="6162326" y="5380067"/>
            <a:ext cx="1037818" cy="754327"/>
            <a:chOff x="6162326" y="5380067"/>
            <a:chExt cx="1037818" cy="75432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E98D965-B55F-4E40-8730-F014F807D8E3}"/>
                </a:ext>
              </a:extLst>
            </p:cNvPr>
            <p:cNvCxnSpPr>
              <a:cxnSpLocks/>
            </p:cNvCxnSpPr>
            <p:nvPr/>
          </p:nvCxnSpPr>
          <p:spPr>
            <a:xfrm>
              <a:off x="6162326" y="6134394"/>
              <a:ext cx="103781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4391D1-7AB9-3E4A-AAD3-7AB72B5A2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38281" y="5380067"/>
              <a:ext cx="485909" cy="64435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A64FFE-1A03-514B-82F7-7472C344E18C}"/>
              </a:ext>
            </a:extLst>
          </p:cNvPr>
          <p:cNvGrpSpPr/>
          <p:nvPr/>
        </p:nvGrpSpPr>
        <p:grpSpPr>
          <a:xfrm>
            <a:off x="3242602" y="4968398"/>
            <a:ext cx="2328577" cy="1165996"/>
            <a:chOff x="3574684" y="4968398"/>
            <a:chExt cx="2328577" cy="1165996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3574684" y="6134394"/>
              <a:ext cx="232857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Imatge 4">
              <a:extLst>
                <a:ext uri="{FF2B5EF4-FFF2-40B4-BE49-F238E27FC236}">
                  <a16:creationId xmlns:a16="http://schemas.microsoft.com/office/drawing/2014/main" id="{6CC8155C-5B71-A84F-81C3-BB533A0D2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97" r="163"/>
            <a:stretch/>
          </p:blipFill>
          <p:spPr>
            <a:xfrm>
              <a:off x="3574684" y="4968398"/>
              <a:ext cx="2328577" cy="110579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1225D4-A396-0A41-82C0-7BF6BF167D55}"/>
              </a:ext>
            </a:extLst>
          </p:cNvPr>
          <p:cNvGrpSpPr/>
          <p:nvPr/>
        </p:nvGrpSpPr>
        <p:grpSpPr>
          <a:xfrm>
            <a:off x="1044941" y="5323737"/>
            <a:ext cx="1189586" cy="810657"/>
            <a:chOff x="8261736" y="5323737"/>
            <a:chExt cx="1189586" cy="8106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675D64A-FCBF-8541-A4EE-A5D883CB8107}"/>
                </a:ext>
              </a:extLst>
            </p:cNvPr>
            <p:cNvCxnSpPr>
              <a:cxnSpLocks/>
            </p:cNvCxnSpPr>
            <p:nvPr/>
          </p:nvCxnSpPr>
          <p:spPr>
            <a:xfrm>
              <a:off x="8290016" y="6134394"/>
              <a:ext cx="116130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59F426F-EE4B-C343-9766-7D36F581C252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0E48D0B8-E871-D44A-AE25-A4FCC5AF1DB9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232EBF7D-31C8-C848-99BA-EECA83A8198B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341BCF3C-718B-FD4B-996A-D20134BD3EE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E37A4CB6-C05A-6840-A5CF-03FEB32D640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368DEA95-AFB9-A144-AC13-D25A2A1175CB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5E3ED2FE-39E1-C946-AAA5-690B4E82415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F916CCA1-0CB2-3048-9C52-F6C8CA9049D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D6D30315-A2A8-AC4D-B343-CE469D3FC7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73">
                <a:extLst>
                  <a:ext uri="{FF2B5EF4-FFF2-40B4-BE49-F238E27FC236}">
                    <a16:creationId xmlns:a16="http://schemas.microsoft.com/office/drawing/2014/main" id="{93221D22-771B-FF4D-93B3-09031653B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11440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872335" y="1748046"/>
            <a:ext cx="8651277" cy="5233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spcAft>
                <a:spcPts val="500"/>
              </a:spcAft>
            </a:pPr>
            <a:r>
              <a:rPr lang="es-ES" sz="2200" cap="all" spc="50" dirty="0">
                <a:latin typeface="Calibri" charset="0"/>
                <a:ea typeface="Calibri" charset="0"/>
                <a:cs typeface="Calibri" charset="0"/>
              </a:rPr>
              <a:t>En esta guía </a:t>
            </a:r>
            <a:r>
              <a:rPr lang="es-ES" sz="2200" cap="all" spc="50" dirty="0">
                <a:latin typeface="Calibri" charset="0"/>
                <a:cs typeface="Calibri" charset="0"/>
              </a:rPr>
              <a:t>ENCONTRARÁS información</a:t>
            </a:r>
            <a:r>
              <a:rPr lang="es-ES" sz="2200" cap="all" spc="50" dirty="0">
                <a:latin typeface="Calibri" charset="0"/>
                <a:ea typeface="Calibri" charset="0"/>
                <a:cs typeface="Calibri" charset="0"/>
              </a:rPr>
              <a:t> </a:t>
            </a:r>
            <a:br>
              <a:rPr lang="es-ES" sz="2200" cap="all" spc="50" dirty="0">
                <a:latin typeface="Calibri" charset="0"/>
                <a:ea typeface="Calibri" charset="0"/>
                <a:cs typeface="Calibri" charset="0"/>
              </a:rPr>
            </a:br>
            <a:r>
              <a:rPr lang="es-ES" sz="2200" cap="all" spc="50" dirty="0">
                <a:latin typeface="Calibri" charset="0"/>
                <a:ea typeface="Calibri" charset="0"/>
                <a:cs typeface="Calibri" charset="0"/>
              </a:rPr>
              <a:t>referente al MUSEO DE LA CIENCIA cosmocaixa</a:t>
            </a:r>
          </a:p>
        </p:txBody>
      </p:sp>
      <p:sp>
        <p:nvSpPr>
          <p:cNvPr id="9" name="Rectangle 8"/>
          <p:cNvSpPr/>
          <p:nvPr/>
        </p:nvSpPr>
        <p:spPr>
          <a:xfrm>
            <a:off x="872335" y="1022826"/>
            <a:ext cx="5007030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s-ES_tradnl" sz="33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Información</a:t>
            </a:r>
            <a:r>
              <a:rPr lang="en-US" sz="33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 general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07905" y="1544155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92964" y="2408802"/>
            <a:ext cx="10093911" cy="26769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6405068" y="2713756"/>
            <a:ext cx="3833950" cy="210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es-ES_tradnl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En el Museo de la Ciencia CosmoCaixa encontrarás diferentes </a:t>
            </a:r>
            <a:r>
              <a:rPr lang="es-ES_tradnl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espacios para visitar. Podrás visitar</a:t>
            </a:r>
            <a:r>
              <a:rPr lang="es-ES_tradnl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los todos o crear tu propio itinerario.</a:t>
            </a:r>
          </a:p>
          <a:p>
            <a:pPr>
              <a:lnSpc>
                <a:spcPts val="1800"/>
              </a:lnSpc>
            </a:pPr>
            <a:r>
              <a:rPr lang="es-ES_tradnl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Hay autobuses de línea y Ferrocarriles FGC que llevan al Museo de la Ciencia CosmoCaixa.</a:t>
            </a:r>
            <a:endParaRPr lang="es-ES_tradnl" sz="1600" dirty="0">
              <a:solidFill>
                <a:srgbClr val="000000"/>
              </a:solidFill>
              <a:highlight>
                <a:srgbClr val="00FFFF"/>
              </a:highlight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es-ES_tradnl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El Museo de la Ciencia CosmoCaixa</a:t>
            </a:r>
            <a:r>
              <a:rPr lang="es-ES_tradnl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 </a:t>
            </a:r>
            <a:br>
              <a:rPr lang="es-ES_tradnl" sz="1600" dirty="0">
                <a:solidFill>
                  <a:srgbClr val="000000"/>
                </a:solidFill>
                <a:latin typeface="Calibri" charset="0"/>
                <a:cs typeface="Calibri" charset="0"/>
              </a:rPr>
            </a:br>
            <a:r>
              <a:rPr lang="es-ES_tradnl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dispone de parquin.</a:t>
            </a:r>
            <a:endParaRPr lang="es-ES_tradnl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1370809" y="2713756"/>
            <a:ext cx="0" cy="8802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6273997" y="2713756"/>
            <a:ext cx="0" cy="8802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6273997" y="3897766"/>
            <a:ext cx="0" cy="88727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58C1B6E-1451-2B49-8C0D-6FEC1C1EC3D0}"/>
              </a:ext>
            </a:extLst>
          </p:cNvPr>
          <p:cNvCxnSpPr>
            <a:cxnSpLocks/>
          </p:cNvCxnSpPr>
          <p:nvPr/>
        </p:nvCxnSpPr>
        <p:spPr>
          <a:xfrm>
            <a:off x="1370809" y="3904820"/>
            <a:ext cx="0" cy="88021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92964" y="5198139"/>
            <a:ext cx="10093911" cy="998995"/>
          </a:xfrm>
          <a:prstGeom prst="rect">
            <a:avLst/>
          </a:prstGeom>
          <a:solidFill>
            <a:srgbClr val="B44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1494325" y="5362647"/>
            <a:ext cx="4498512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700"/>
              </a:lnSpc>
            </a:pPr>
            <a:r>
              <a:rPr lang="es-ES_tradnl" sz="1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 la web </a:t>
            </a:r>
            <a:r>
              <a:rPr lang="es-ES_tradnl" sz="1500" dirty="0">
                <a:solidFill>
                  <a:schemeClr val="bg1"/>
                </a:solidFill>
                <a:latin typeface="Calibri" charset="0"/>
                <a:cs typeface="Calibri" charset="0"/>
              </a:rPr>
              <a:t>de CosmoCaixa puedes encontrar toda la información del centro, sus </a:t>
            </a:r>
            <a:r>
              <a:rPr lang="es-ES_tradnl" sz="1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actividades y exposiciones: </a:t>
            </a:r>
            <a:r>
              <a:rPr lang="es-ES_tradnl" sz="15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CosmoCaixa.org</a:t>
            </a:r>
            <a:endParaRPr lang="es-ES_tradnl" sz="1500" b="1" strike="sngStrike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8231458" y="5329194"/>
            <a:ext cx="2278932" cy="71814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700"/>
              </a:lnSpc>
            </a:pPr>
            <a:r>
              <a:rPr lang="ca-ES" sz="1500" dirty="0">
                <a:solidFill>
                  <a:schemeClr val="bg1"/>
                </a:solidFill>
                <a:latin typeface="Calibri" charset="0"/>
                <a:cs typeface="Calibri" charset="0"/>
              </a:rPr>
              <a:t>C/ de Isaac Newton, 26. </a:t>
            </a:r>
            <a:r>
              <a:rPr lang="en-US" sz="1500" dirty="0">
                <a:solidFill>
                  <a:schemeClr val="bg1"/>
                </a:solidFill>
                <a:latin typeface="Calibri" charset="0"/>
                <a:cs typeface="Calibri" charset="0"/>
              </a:rPr>
              <a:t> </a:t>
            </a:r>
          </a:p>
          <a:p>
            <a:pPr>
              <a:lnSpc>
                <a:spcPts val="1700"/>
              </a:lnSpc>
              <a:spcAft>
                <a:spcPts val="500"/>
              </a:spcAft>
            </a:pPr>
            <a:r>
              <a:rPr lang="en-US" sz="1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08022 Barcelona</a:t>
            </a:r>
          </a:p>
          <a:p>
            <a:pPr>
              <a:lnSpc>
                <a:spcPts val="1700"/>
              </a:lnSpc>
              <a:spcAft>
                <a:spcPts val="1000"/>
              </a:spcAft>
            </a:pPr>
            <a:r>
              <a:rPr lang="es-ES_tradnl" sz="15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932 126 050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1370809" y="5362647"/>
            <a:ext cx="0" cy="654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1FD31551-D1FA-804B-9957-66FBDFFB54B9}"/>
              </a:ext>
            </a:extLst>
          </p:cNvPr>
          <p:cNvSpPr/>
          <p:nvPr/>
        </p:nvSpPr>
        <p:spPr>
          <a:xfrm>
            <a:off x="295318" y="6750675"/>
            <a:ext cx="3947167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es-ES_tradnl" sz="1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Pictogramas extraídos de </a:t>
            </a:r>
            <a:r>
              <a:rPr lang="es-ES_tradnl" sz="1000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Flaticon</a:t>
            </a:r>
            <a:r>
              <a:rPr lang="es-ES_tradnl" sz="1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e inspirados en ARASAAC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31CD69-DDA4-0245-90DE-E46A3D06DDBB}"/>
              </a:ext>
            </a:extLst>
          </p:cNvPr>
          <p:cNvSpPr/>
          <p:nvPr/>
        </p:nvSpPr>
        <p:spPr>
          <a:xfrm>
            <a:off x="1494327" y="2713756"/>
            <a:ext cx="2493058" cy="2103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es-ES_tradnl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El material de la guía está creado como anticipación para facilitar el seguimiento de tu visita.</a:t>
            </a:r>
          </a:p>
          <a:p>
            <a:pPr>
              <a:lnSpc>
                <a:spcPts val="1800"/>
              </a:lnSpc>
              <a:spcAft>
                <a:spcPts val="2000"/>
              </a:spcAft>
            </a:pPr>
            <a:r>
              <a:rPr lang="es-ES_tradnl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Recomendamos revisar la guía antes de ir al Museo de la Ciencia </a:t>
            </a:r>
            <a:r>
              <a:rPr lang="es-ES_tradnl" sz="16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CosmoCaixa</a:t>
            </a:r>
            <a:r>
              <a:rPr lang="es-ES_tradnl" sz="1600" dirty="0">
                <a:solidFill>
                  <a:srgbClr val="000000"/>
                </a:solidFill>
                <a:latin typeface="Calibri" charset="0"/>
                <a:cs typeface="Calibri" charset="0"/>
              </a:rPr>
              <a:t> para preparar la visita.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1186FF-D9DB-554F-AAD4-51095DD35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2" y="3959479"/>
            <a:ext cx="438692" cy="4386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B89A2A-1BEC-634D-919A-C1518620E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54" y="2674284"/>
            <a:ext cx="500300" cy="500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9B64B3C-F040-7D43-8052-A701A859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9" y="3789040"/>
            <a:ext cx="498867" cy="4988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D034AE1-C5D5-1842-BF8A-5317930312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6" y="2780238"/>
            <a:ext cx="484037" cy="4840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232BB8-4545-954A-B70D-7DD8CF95B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6" y="5362647"/>
            <a:ext cx="486588" cy="4865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EF46F6B-1E47-544A-B001-9CADF00380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93" y="5362647"/>
            <a:ext cx="486588" cy="48658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5D105A-A15A-7041-B21B-B7FDB89F3E18}"/>
              </a:ext>
            </a:extLst>
          </p:cNvPr>
          <p:cNvCxnSpPr/>
          <p:nvPr/>
        </p:nvCxnSpPr>
        <p:spPr>
          <a:xfrm>
            <a:off x="8072692" y="5362647"/>
            <a:ext cx="0" cy="6540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D0BACF04-4520-A344-B965-42F11E3DDE1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970" b="47729"/>
          <a:stretch/>
        </p:blipFill>
        <p:spPr>
          <a:xfrm>
            <a:off x="8198005" y="6351618"/>
            <a:ext cx="2463305" cy="7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47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LA PLANTA –2 ESTÁN LAS SALAS SIGMA, DELTA Y PI 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5586819" y="6134394"/>
            <a:ext cx="296341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SALAS SIGMA, DELTA Y PI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06095D-D0F5-264F-B379-202E9EFDF842}"/>
              </a:ext>
            </a:extLst>
          </p:cNvPr>
          <p:cNvGrpSpPr/>
          <p:nvPr/>
        </p:nvGrpSpPr>
        <p:grpSpPr>
          <a:xfrm>
            <a:off x="4085289" y="5314368"/>
            <a:ext cx="1081168" cy="820026"/>
            <a:chOff x="5132366" y="5314368"/>
            <a:chExt cx="1081168" cy="8200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88DA61-DD6A-EC46-A3CC-DA47CDFB5C01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13736C-99F6-8144-A451-96134D8D9EAD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B21806C-8315-304B-885C-70608A289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9BD88D0-8BCD-544F-8922-63EB3FEC2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3BC09EB-9AC6-634F-A114-832A45CB44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5BBEDB0-C184-B947-95C1-4EC9DFF99A92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2E067C-0587-E644-84CF-E7D590AE29E9}"/>
              </a:ext>
            </a:extLst>
          </p:cNvPr>
          <p:cNvGrpSpPr/>
          <p:nvPr/>
        </p:nvGrpSpPr>
        <p:grpSpPr>
          <a:xfrm>
            <a:off x="6071701" y="5440348"/>
            <a:ext cx="1993650" cy="591967"/>
            <a:chOff x="6166766" y="5351140"/>
            <a:chExt cx="1993650" cy="5919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C74CBEE-372F-7C4A-AEC0-425918008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7608" y="5351140"/>
              <a:ext cx="591967" cy="59196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0C03A1-C382-314B-9AB9-4AF1E22C4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8449" y="5351140"/>
              <a:ext cx="591967" cy="59196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859D98-5C95-E340-A716-A04D9CDF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6766" y="5351140"/>
              <a:ext cx="591967" cy="59196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2D39AE-B69C-B64E-9180-9AC1AD626DFC}"/>
              </a:ext>
            </a:extLst>
          </p:cNvPr>
          <p:cNvGrpSpPr/>
          <p:nvPr/>
        </p:nvGrpSpPr>
        <p:grpSpPr>
          <a:xfrm>
            <a:off x="2919051" y="5323737"/>
            <a:ext cx="1238314" cy="810657"/>
            <a:chOff x="8153044" y="5323737"/>
            <a:chExt cx="1238314" cy="81065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93C8A007-D9B8-9746-9412-B78D5996CE01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090BA46-BAF0-8141-AE8B-E385CB5463DF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71B43CA-FEC8-EC4B-9407-5F16E679C6C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1F87EE7C-1832-0743-92E8-1AF98019054E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76891ADD-1142-2C40-8D32-CD08FC371B3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BEA66E3C-19E2-5A4B-ADF3-D3CF6222D71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A2C92BDF-E5C4-0847-8AC1-468223B4907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D281328-0F12-5B45-8D83-83254C78877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F776C609-25F7-4B4A-9D99-78D38C0040D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D8321757-A94A-0A4B-85A1-CE92C9B77E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0" name="Picture 73">
                <a:extLst>
                  <a:ext uri="{FF2B5EF4-FFF2-40B4-BE49-F238E27FC236}">
                    <a16:creationId xmlns:a16="http://schemas.microsoft.com/office/drawing/2014/main" id="{04353FB0-A6A0-3D44-B46F-84DFA750B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59C9AEE-5D11-8545-8A16-4CA52D6B12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0"/>
            <a:ext cx="6152400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24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492809-B6D1-4940-9678-B758CC25D8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2080"/>
            <a:ext cx="6152401" cy="43335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LADO DE LA SALA SIGMA ESTÁN LOS BAÑOS 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393870" y="6134394"/>
            <a:ext cx="14048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BAÑOS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6EE1A473-9813-1164-31BF-C67E64728CB9}"/>
              </a:ext>
            </a:extLst>
          </p:cNvPr>
          <p:cNvGrpSpPr/>
          <p:nvPr/>
        </p:nvGrpSpPr>
        <p:grpSpPr>
          <a:xfrm>
            <a:off x="7267485" y="5297619"/>
            <a:ext cx="827850" cy="836775"/>
            <a:chOff x="8731657" y="5297619"/>
            <a:chExt cx="827850" cy="836775"/>
          </a:xfrm>
        </p:grpSpPr>
        <p:pic>
          <p:nvPicPr>
            <p:cNvPr id="7" name="Picture 39">
              <a:extLst>
                <a:ext uri="{FF2B5EF4-FFF2-40B4-BE49-F238E27FC236}">
                  <a16:creationId xmlns:a16="http://schemas.microsoft.com/office/drawing/2014/main" id="{B3C475B1-C89B-951C-899A-6DEAF2658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8" name="Straight Connector 45">
              <a:extLst>
                <a:ext uri="{FF2B5EF4-FFF2-40B4-BE49-F238E27FC236}">
                  <a16:creationId xmlns:a16="http://schemas.microsoft.com/office/drawing/2014/main" id="{F418EE4D-071F-4578-50E0-B1C152106186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8E4373-0DA0-CA49-81F3-E92DF2EB3B0A}"/>
              </a:ext>
            </a:extLst>
          </p:cNvPr>
          <p:cNvGrpSpPr/>
          <p:nvPr/>
        </p:nvGrpSpPr>
        <p:grpSpPr>
          <a:xfrm>
            <a:off x="2779135" y="5480507"/>
            <a:ext cx="915899" cy="653887"/>
            <a:chOff x="2648508" y="5480507"/>
            <a:chExt cx="915899" cy="653887"/>
          </a:xfrm>
        </p:grpSpPr>
        <p:grpSp>
          <p:nvGrpSpPr>
            <p:cNvPr id="9" name="Group 32">
              <a:extLst>
                <a:ext uri="{FF2B5EF4-FFF2-40B4-BE49-F238E27FC236}">
                  <a16:creationId xmlns:a16="http://schemas.microsoft.com/office/drawing/2014/main" id="{BEF54E70-61B8-4E17-6385-B56B14BD1F1A}"/>
                </a:ext>
              </a:extLst>
            </p:cNvPr>
            <p:cNvGrpSpPr/>
            <p:nvPr/>
          </p:nvGrpSpPr>
          <p:grpSpPr>
            <a:xfrm>
              <a:off x="2648508" y="5480507"/>
              <a:ext cx="915899" cy="431717"/>
              <a:chOff x="7757785" y="5886192"/>
              <a:chExt cx="508365" cy="239621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1FB66CB-BECA-718A-3171-A14699659D34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A1CB469-69FF-9169-423D-0CA55FF20F94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cxnSp>
          <p:nvCxnSpPr>
            <p:cNvPr id="12" name="Straight Connector 31">
              <a:extLst>
                <a:ext uri="{FF2B5EF4-FFF2-40B4-BE49-F238E27FC236}">
                  <a16:creationId xmlns:a16="http://schemas.microsoft.com/office/drawing/2014/main" id="{E4EDBDFC-5E6C-654F-FD30-6A2212E18991}"/>
                </a:ext>
              </a:extLst>
            </p:cNvPr>
            <p:cNvCxnSpPr/>
            <p:nvPr/>
          </p:nvCxnSpPr>
          <p:spPr>
            <a:xfrm>
              <a:off x="2800781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83C4FF-8E01-F347-9DDE-B393B08B349F}"/>
              </a:ext>
            </a:extLst>
          </p:cNvPr>
          <p:cNvGrpSpPr/>
          <p:nvPr/>
        </p:nvGrpSpPr>
        <p:grpSpPr>
          <a:xfrm>
            <a:off x="5776435" y="5314368"/>
            <a:ext cx="1081168" cy="820026"/>
            <a:chOff x="5132366" y="5314368"/>
            <a:chExt cx="1081168" cy="820026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FA17F0-4856-A347-A07C-33F6D67D2EEB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A0ABD77-090B-A442-B4EB-C8675F4F8921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506646F-DD99-FF46-9070-D88A52684C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E0E824A-B525-944B-AEAE-E7E7832C9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B50435EE-9971-0045-BAC8-2C5BFB694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EAC7CE8-00FC-CF4D-8735-E370D0F5E359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7790D3-DE7B-3647-86BD-61E6577302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913" y="5440348"/>
            <a:ext cx="591967" cy="59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28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LA PLANTA –2 ESTÁ LA SALA LAMBDA Y EL JARDÍN DE LOS PINOS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LAMBDA y jardín de los pinos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3211508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D177033-DE34-6C47-977C-BB6E1A377AB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EBD5E2-64DE-A24C-9894-676286D94A3F}"/>
              </a:ext>
            </a:extLst>
          </p:cNvPr>
          <p:cNvGrpSpPr/>
          <p:nvPr/>
        </p:nvGrpSpPr>
        <p:grpSpPr>
          <a:xfrm>
            <a:off x="4454229" y="5414342"/>
            <a:ext cx="1696464" cy="720052"/>
            <a:chOff x="4443078" y="5414342"/>
            <a:chExt cx="1696464" cy="7200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F0E28E5-9573-BD42-BF18-498F09366DF6}"/>
                </a:ext>
              </a:extLst>
            </p:cNvPr>
            <p:cNvCxnSpPr>
              <a:cxnSpLocks/>
            </p:cNvCxnSpPr>
            <p:nvPr/>
          </p:nvCxnSpPr>
          <p:spPr>
            <a:xfrm>
              <a:off x="4443078" y="6134394"/>
              <a:ext cx="169646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B140FBC-6F89-E344-AB54-69BDF0DA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3056" y="5414342"/>
              <a:ext cx="606822" cy="60682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59BBEED-6A81-4841-9BE2-44D9435B9FA1}"/>
              </a:ext>
            </a:extLst>
          </p:cNvPr>
          <p:cNvGrpSpPr/>
          <p:nvPr/>
        </p:nvGrpSpPr>
        <p:grpSpPr>
          <a:xfrm>
            <a:off x="6756594" y="5380067"/>
            <a:ext cx="2563363" cy="754327"/>
            <a:chOff x="6723141" y="5380067"/>
            <a:chExt cx="2563363" cy="754327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6723141" y="6134394"/>
              <a:ext cx="25633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AE3F310-6562-3143-9C60-F1E6E8F59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61867" y="5380067"/>
              <a:ext cx="485909" cy="64435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AD178A-4A75-1349-9BA4-DE6BDA84BC62}"/>
              </a:ext>
            </a:extLst>
          </p:cNvPr>
          <p:cNvGrpSpPr/>
          <p:nvPr/>
        </p:nvGrpSpPr>
        <p:grpSpPr>
          <a:xfrm>
            <a:off x="2118722" y="5323737"/>
            <a:ext cx="1238314" cy="810657"/>
            <a:chOff x="8153044" y="5323737"/>
            <a:chExt cx="1238314" cy="81065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C335BC3-DDCC-694A-8FF6-A126E55BC5A2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177164D-43AC-6D48-8784-93FD388A99FC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F593C369-0AFF-BA47-8A5E-190C8978FA01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B3E62FE9-1A72-3D44-A402-54DCC29E3B98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1F448E37-621F-4E40-B557-EF1A9B15AA8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2E2B15A9-025A-9D48-BFB7-E36324C3446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F05C6CF8-8ED8-D545-8F37-530C86ABBC4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EBAD8D2D-6B9C-D140-9C43-34D294DADAB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EFF1A86B-0B40-C843-975C-FEFBF01EE5E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77D25E02-222A-2A45-9500-594544391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73">
                <a:extLst>
                  <a:ext uri="{FF2B5EF4-FFF2-40B4-BE49-F238E27FC236}">
                    <a16:creationId xmlns:a16="http://schemas.microsoft.com/office/drawing/2014/main" id="{494E6E1A-211D-B746-A195-68F37C1C3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E442088-6305-E146-9768-BBC97FA64C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8"/>
            <a:ext cx="6152401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87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EL JARDÍN DE LOS PINOS ESTÁ LA ZONA DE PÍCNIC Y LOS BAÑOS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ZONA PÍCNIC </a:t>
              </a:r>
              <a:b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Y BAÑOS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495185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B7300296-6225-CF73-5872-5BB5EB54A6E2}"/>
              </a:ext>
            </a:extLst>
          </p:cNvPr>
          <p:cNvGrpSpPr/>
          <p:nvPr/>
        </p:nvGrpSpPr>
        <p:grpSpPr>
          <a:xfrm>
            <a:off x="8460415" y="5297619"/>
            <a:ext cx="827850" cy="836775"/>
            <a:chOff x="8731657" y="5297619"/>
            <a:chExt cx="827850" cy="836775"/>
          </a:xfrm>
        </p:grpSpPr>
        <p:pic>
          <p:nvPicPr>
            <p:cNvPr id="5" name="Picture 39">
              <a:extLst>
                <a:ext uri="{FF2B5EF4-FFF2-40B4-BE49-F238E27FC236}">
                  <a16:creationId xmlns:a16="http://schemas.microsoft.com/office/drawing/2014/main" id="{C93F4D65-F208-F211-0C2B-FCABD0A3D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7" name="Straight Connector 45">
              <a:extLst>
                <a:ext uri="{FF2B5EF4-FFF2-40B4-BE49-F238E27FC236}">
                  <a16:creationId xmlns:a16="http://schemas.microsoft.com/office/drawing/2014/main" id="{BFCCDF22-E83D-DC96-EDB7-97A47648A500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294DC01E-8216-3845-A92E-8B4EB7A5287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0BFE6E2-9223-C34D-9C0A-9E13AFA0DEAA}"/>
              </a:ext>
            </a:extLst>
          </p:cNvPr>
          <p:cNvGrpSpPr/>
          <p:nvPr/>
        </p:nvGrpSpPr>
        <p:grpSpPr>
          <a:xfrm>
            <a:off x="2070032" y="5380067"/>
            <a:ext cx="2563363" cy="754327"/>
            <a:chOff x="2070032" y="5380067"/>
            <a:chExt cx="2563363" cy="75432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5D6FE8D-CC2A-FD43-8CD3-2561338C43AB}"/>
                </a:ext>
              </a:extLst>
            </p:cNvPr>
            <p:cNvCxnSpPr>
              <a:cxnSpLocks/>
            </p:cNvCxnSpPr>
            <p:nvPr/>
          </p:nvCxnSpPr>
          <p:spPr>
            <a:xfrm>
              <a:off x="2070032" y="6134394"/>
              <a:ext cx="256336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56D78E-43CE-0240-A6A2-5BE53AD51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08758" y="5380067"/>
              <a:ext cx="485909" cy="64435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CE7EB41-50AA-EB46-A2F8-232EB44556E8}"/>
              </a:ext>
            </a:extLst>
          </p:cNvPr>
          <p:cNvGrpSpPr/>
          <p:nvPr/>
        </p:nvGrpSpPr>
        <p:grpSpPr>
          <a:xfrm>
            <a:off x="5754482" y="5353363"/>
            <a:ext cx="1914499" cy="781031"/>
            <a:chOff x="5754482" y="5353363"/>
            <a:chExt cx="1914499" cy="781031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5754482" y="6134394"/>
              <a:ext cx="191449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552F962-2173-574F-A76F-FAF12BB61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9303" y="5353363"/>
              <a:ext cx="704857" cy="70485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50D64C3-F2F7-9C4F-A532-73031D89BD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8"/>
            <a:ext cx="6152401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91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>
            <a:extLst>
              <a:ext uri="{FF2B5EF4-FFF2-40B4-BE49-F238E27FC236}">
                <a16:creationId xmlns:a16="http://schemas.microsoft.com/office/drawing/2014/main" id="{0D62D33D-9C76-4E75-890A-E832CED292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7481"/>
            <a:ext cx="6152400" cy="43381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EL PASILLO DE LA PLANTA –2, A LA IZQUIERDA, ESTÁ EL AUDITORIO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AUDITORIO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6921068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794860-FD91-0549-A56E-B28747DDA4A2}"/>
              </a:ext>
            </a:extLst>
          </p:cNvPr>
          <p:cNvGrpSpPr/>
          <p:nvPr/>
        </p:nvGrpSpPr>
        <p:grpSpPr>
          <a:xfrm>
            <a:off x="5719531" y="5320705"/>
            <a:ext cx="1293917" cy="813689"/>
            <a:chOff x="5458242" y="5320705"/>
            <a:chExt cx="1293917" cy="813689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5458242" y="6134394"/>
              <a:ext cx="129391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40">
              <a:extLst>
                <a:ext uri="{FF2B5EF4-FFF2-40B4-BE49-F238E27FC236}">
                  <a16:creationId xmlns:a16="http://schemas.microsoft.com/office/drawing/2014/main" id="{932B3454-0E1D-4AFA-55FC-81489160AAB3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5592308" y="5320705"/>
              <a:ext cx="1028451" cy="734862"/>
              <a:chOff x="4890374" y="5724275"/>
              <a:chExt cx="905568" cy="647058"/>
            </a:xfrm>
          </p:grpSpPr>
          <p:pic>
            <p:nvPicPr>
              <p:cNvPr id="7" name="Picture 41">
                <a:extLst>
                  <a:ext uri="{FF2B5EF4-FFF2-40B4-BE49-F238E27FC236}">
                    <a16:creationId xmlns:a16="http://schemas.microsoft.com/office/drawing/2014/main" id="{328D5068-3E5B-2085-C426-872843DF8A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8" name="Picture 42">
                <a:extLst>
                  <a:ext uri="{FF2B5EF4-FFF2-40B4-BE49-F238E27FC236}">
                    <a16:creationId xmlns:a16="http://schemas.microsoft.com/office/drawing/2014/main" id="{2ADF42D7-3592-A6A4-E8E1-8B291F779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9" name="Picture 43">
                <a:extLst>
                  <a:ext uri="{FF2B5EF4-FFF2-40B4-BE49-F238E27FC236}">
                    <a16:creationId xmlns:a16="http://schemas.microsoft.com/office/drawing/2014/main" id="{89C2BE3E-1451-795A-049C-148BD5ADAE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C582A0-5279-2A46-AAF0-C16CB384FC89}"/>
              </a:ext>
            </a:extLst>
          </p:cNvPr>
          <p:cNvGrpSpPr/>
          <p:nvPr/>
        </p:nvGrpSpPr>
        <p:grpSpPr>
          <a:xfrm>
            <a:off x="8123237" y="5282695"/>
            <a:ext cx="1341792" cy="851699"/>
            <a:chOff x="6862597" y="5282695"/>
            <a:chExt cx="1341792" cy="85169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3C25E6E-ADC6-264C-96FB-3BA794EE6A99}"/>
                </a:ext>
              </a:extLst>
            </p:cNvPr>
            <p:cNvCxnSpPr>
              <a:cxnSpLocks/>
            </p:cNvCxnSpPr>
            <p:nvPr/>
          </p:nvCxnSpPr>
          <p:spPr>
            <a:xfrm>
              <a:off x="6862597" y="6134394"/>
              <a:ext cx="134179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03E183-BF0E-8E47-9F3B-86B3B10CB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586" y="5282695"/>
              <a:ext cx="685815" cy="685815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C0F33C7-DEC3-664A-889C-F61FCDF75D7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028509-1E97-7F4C-B86A-714BDF5E4A4E}"/>
              </a:ext>
            </a:extLst>
          </p:cNvPr>
          <p:cNvGrpSpPr/>
          <p:nvPr/>
        </p:nvGrpSpPr>
        <p:grpSpPr>
          <a:xfrm>
            <a:off x="1930495" y="5314368"/>
            <a:ext cx="896376" cy="820026"/>
            <a:chOff x="1707928" y="5314368"/>
            <a:chExt cx="896376" cy="820026"/>
          </a:xfrm>
        </p:grpSpPr>
        <p:cxnSp>
          <p:nvCxnSpPr>
            <p:cNvPr id="37" name="Straight Connector 70">
              <a:extLst>
                <a:ext uri="{FF2B5EF4-FFF2-40B4-BE49-F238E27FC236}">
                  <a16:creationId xmlns:a16="http://schemas.microsoft.com/office/drawing/2014/main" id="{01DA78B2-4F35-E04B-B692-F02ED85914D5}"/>
                </a:ext>
              </a:extLst>
            </p:cNvPr>
            <p:cNvCxnSpPr>
              <a:cxnSpLocks/>
            </p:cNvCxnSpPr>
            <p:nvPr/>
          </p:nvCxnSpPr>
          <p:spPr>
            <a:xfrm>
              <a:off x="1707928" y="6134394"/>
              <a:ext cx="89637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66FE6C0-9376-0441-BB22-61F42991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0781" y="5314368"/>
              <a:ext cx="630670" cy="6851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42C3146-BCEA-4847-8158-7EB0C4B373C3}"/>
              </a:ext>
            </a:extLst>
          </p:cNvPr>
          <p:cNvGrpSpPr/>
          <p:nvPr/>
        </p:nvGrpSpPr>
        <p:grpSpPr>
          <a:xfrm>
            <a:off x="3708428" y="5323737"/>
            <a:ext cx="1238314" cy="810657"/>
            <a:chOff x="8153044" y="5323737"/>
            <a:chExt cx="1238314" cy="81065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B5906E1-8C4B-0E49-9CA5-AD196E8EE859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BD0A88-8CCA-534D-869B-6C428077C628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0E99347-14DE-7249-B1F6-B0F558F7C572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2151EA9-C0DA-3F40-9D2F-12FD64885ED5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F17F30DF-50C0-F94E-BDFF-68528103ADB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968795C5-E24E-2A48-BD4B-00939A5B70F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67C1614A-5A12-6C45-8866-53E09A2E3FB3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53A6F09A-D2CD-6E41-A39C-4C3D84538F9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53097E04-3AE3-7648-BC9F-7EB55C176D0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04069606-8A09-5B4C-A89A-DC4C14427D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73">
                <a:extLst>
                  <a:ext uri="{FF2B5EF4-FFF2-40B4-BE49-F238E27FC236}">
                    <a16:creationId xmlns:a16="http://schemas.microsoft.com/office/drawing/2014/main" id="{52D36F27-4E3A-D446-A5BE-332A499A4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83458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LADO DEL AUDITORIO ESTÁN LOS BAÑOS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BAÑOS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6">
            <a:extLst>
              <a:ext uri="{FF2B5EF4-FFF2-40B4-BE49-F238E27FC236}">
                <a16:creationId xmlns:a16="http://schemas.microsoft.com/office/drawing/2014/main" id="{EACCFB13-9657-4E02-C254-C4399B201EDB}"/>
              </a:ext>
            </a:extLst>
          </p:cNvPr>
          <p:cNvGrpSpPr/>
          <p:nvPr/>
        </p:nvGrpSpPr>
        <p:grpSpPr>
          <a:xfrm>
            <a:off x="7093435" y="5297619"/>
            <a:ext cx="827850" cy="836775"/>
            <a:chOff x="8731657" y="5297619"/>
            <a:chExt cx="827850" cy="836775"/>
          </a:xfrm>
        </p:grpSpPr>
        <p:pic>
          <p:nvPicPr>
            <p:cNvPr id="3" name="Picture 39">
              <a:extLst>
                <a:ext uri="{FF2B5EF4-FFF2-40B4-BE49-F238E27FC236}">
                  <a16:creationId xmlns:a16="http://schemas.microsoft.com/office/drawing/2014/main" id="{01F9C9F2-BBE4-1092-FD0C-2B4AB8912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7" name="Straight Connector 45">
              <a:extLst>
                <a:ext uri="{FF2B5EF4-FFF2-40B4-BE49-F238E27FC236}">
                  <a16:creationId xmlns:a16="http://schemas.microsoft.com/office/drawing/2014/main" id="{DA84CC41-0AD5-C8D8-8A35-335996793CE7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1F98EC-0438-0D46-9A9F-376D6ADC3707}"/>
              </a:ext>
            </a:extLst>
          </p:cNvPr>
          <p:cNvGrpSpPr/>
          <p:nvPr/>
        </p:nvGrpSpPr>
        <p:grpSpPr>
          <a:xfrm>
            <a:off x="4325581" y="5282695"/>
            <a:ext cx="1341792" cy="851699"/>
            <a:chOff x="6862597" y="5282695"/>
            <a:chExt cx="1341792" cy="85169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AE04F7-1C13-3942-BF00-DBE833F8486F}"/>
                </a:ext>
              </a:extLst>
            </p:cNvPr>
            <p:cNvCxnSpPr>
              <a:cxnSpLocks/>
            </p:cNvCxnSpPr>
            <p:nvPr/>
          </p:nvCxnSpPr>
          <p:spPr>
            <a:xfrm>
              <a:off x="6862597" y="6134394"/>
              <a:ext cx="134179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C60E06D-C2D4-7F43-8EA2-180136EFB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586" y="5282695"/>
              <a:ext cx="685815" cy="68581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8ECD93-BE7B-104B-8064-6C3AA3AC532C}"/>
              </a:ext>
            </a:extLst>
          </p:cNvPr>
          <p:cNvGrpSpPr/>
          <p:nvPr/>
        </p:nvGrpSpPr>
        <p:grpSpPr>
          <a:xfrm>
            <a:off x="5608424" y="5314368"/>
            <a:ext cx="1081168" cy="820026"/>
            <a:chOff x="5132366" y="5314368"/>
            <a:chExt cx="1081168" cy="82002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CBDBB1E-8B96-6D46-84E6-70F213B872D8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8274357-B293-2F4A-9A62-6EFFC7DA39B0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54867E01-6DBC-1F4B-B8F6-681E58FA1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97DBA0F-B1C9-344C-A68E-B321D3E2B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4B1E259-2025-C445-9C25-35BD335BE5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1A15489-23DB-304D-A660-FAA635BAAEDC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08EDB79-E82D-8141-B3E2-D3B0ECDEAD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8"/>
            <a:ext cx="6152400" cy="43344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27B09D5-FC1F-F94D-8D91-40DA87B034E9}"/>
              </a:ext>
            </a:extLst>
          </p:cNvPr>
          <p:cNvGrpSpPr/>
          <p:nvPr/>
        </p:nvGrpSpPr>
        <p:grpSpPr>
          <a:xfrm>
            <a:off x="2950350" y="5480507"/>
            <a:ext cx="915899" cy="653887"/>
            <a:chOff x="1373159" y="5480507"/>
            <a:chExt cx="915899" cy="6538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802AF8E-1757-2645-B6D2-68E7E9D5ABB9}"/>
                </a:ext>
              </a:extLst>
            </p:cNvPr>
            <p:cNvCxnSpPr/>
            <p:nvPr/>
          </p:nvCxnSpPr>
          <p:spPr>
            <a:xfrm>
              <a:off x="1513397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31C8057-62A3-BB40-A120-C7EAAFF19D8A}"/>
                </a:ext>
              </a:extLst>
            </p:cNvPr>
            <p:cNvGrpSpPr/>
            <p:nvPr/>
          </p:nvGrpSpPr>
          <p:grpSpPr>
            <a:xfrm>
              <a:off x="1373159" y="5480507"/>
              <a:ext cx="915899" cy="431717"/>
              <a:chOff x="7757785" y="5886192"/>
              <a:chExt cx="508365" cy="23962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874CA67-376C-5746-ACF4-E3507577B032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23D5154-863D-CF43-8DD1-0FB32421ADD9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1803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tge 9">
            <a:extLst>
              <a:ext uri="{FF2B5EF4-FFF2-40B4-BE49-F238E27FC236}">
                <a16:creationId xmlns:a16="http://schemas.microsoft.com/office/drawing/2014/main" id="{047001E2-3974-45F8-BD1D-FA64A4D01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8"/>
            <a:ext cx="6152400" cy="4334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spc="50" dirty="0">
                <a:latin typeface="Calibri" charset="0"/>
                <a:ea typeface="Calibri" charset="0"/>
                <a:cs typeface="Calibri" charset="0"/>
              </a:rPr>
              <a:t>AL LADO DE </a:t>
            </a:r>
            <a:r>
              <a:rPr lang="es-ES_tradnl" sz="2200" cap="all" spc="50" dirty="0">
                <a:latin typeface="Calibri" charset="0"/>
                <a:cs typeface="Calibri" charset="0"/>
              </a:rPr>
              <a:t>LOS BAÑOS hay un acceso al ÁGORA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ÁGORA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110501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222572" y="6134394"/>
              <a:ext cx="45037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" name="Group 6">
            <a:extLst>
              <a:ext uri="{FF2B5EF4-FFF2-40B4-BE49-F238E27FC236}">
                <a16:creationId xmlns:a16="http://schemas.microsoft.com/office/drawing/2014/main" id="{5C39368A-A9B9-64B1-2AE2-BBCC9D60B5F7}"/>
              </a:ext>
            </a:extLst>
          </p:cNvPr>
          <p:cNvGrpSpPr/>
          <p:nvPr/>
        </p:nvGrpSpPr>
        <p:grpSpPr>
          <a:xfrm>
            <a:off x="4259501" y="5297619"/>
            <a:ext cx="827850" cy="836775"/>
            <a:chOff x="8731657" y="5297619"/>
            <a:chExt cx="827850" cy="836775"/>
          </a:xfrm>
        </p:grpSpPr>
        <p:pic>
          <p:nvPicPr>
            <p:cNvPr id="3" name="Picture 39">
              <a:extLst>
                <a:ext uri="{FF2B5EF4-FFF2-40B4-BE49-F238E27FC236}">
                  <a16:creationId xmlns:a16="http://schemas.microsoft.com/office/drawing/2014/main" id="{704C8D5E-26D6-7859-3B3B-A8D23071A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8" name="Straight Connector 45">
              <a:extLst>
                <a:ext uri="{FF2B5EF4-FFF2-40B4-BE49-F238E27FC236}">
                  <a16:creationId xmlns:a16="http://schemas.microsoft.com/office/drawing/2014/main" id="{1B6162DC-224B-2CBB-7A00-A3E787535FF0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8B199B-B98B-6643-B3A0-E5C6407AAF8F}"/>
              </a:ext>
            </a:extLst>
          </p:cNvPr>
          <p:cNvGrpSpPr/>
          <p:nvPr/>
        </p:nvGrpSpPr>
        <p:grpSpPr>
          <a:xfrm>
            <a:off x="2483916" y="5480507"/>
            <a:ext cx="915899" cy="653887"/>
            <a:chOff x="1373159" y="5480507"/>
            <a:chExt cx="915899" cy="6538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E177D4C-1802-1649-A72B-736B184BB494}"/>
                </a:ext>
              </a:extLst>
            </p:cNvPr>
            <p:cNvCxnSpPr/>
            <p:nvPr/>
          </p:nvCxnSpPr>
          <p:spPr>
            <a:xfrm>
              <a:off x="1513397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3A4A050-7DC8-EE47-AB33-0ABEEEC27DDA}"/>
                </a:ext>
              </a:extLst>
            </p:cNvPr>
            <p:cNvGrpSpPr/>
            <p:nvPr/>
          </p:nvGrpSpPr>
          <p:grpSpPr>
            <a:xfrm>
              <a:off x="1373159" y="5480507"/>
              <a:ext cx="915899" cy="431717"/>
              <a:chOff x="7757785" y="5886192"/>
              <a:chExt cx="508365" cy="23962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67D1DDF-7F40-ED4A-94A6-374A3C981717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50D1963-FABD-2748-BB93-8B20B3251C64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2315B5F-41F1-1A4F-B637-FF39D5FA78D9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B08C4C-1FA2-1A48-AFC6-CE0DC0725D07}"/>
              </a:ext>
            </a:extLst>
          </p:cNvPr>
          <p:cNvGrpSpPr/>
          <p:nvPr/>
        </p:nvGrpSpPr>
        <p:grpSpPr>
          <a:xfrm>
            <a:off x="7353245" y="4969390"/>
            <a:ext cx="1244345" cy="1165004"/>
            <a:chOff x="7353245" y="4969390"/>
            <a:chExt cx="1244345" cy="116500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9C9B63-70F9-BD40-A6B7-0CB672E4C07B}"/>
                </a:ext>
              </a:extLst>
            </p:cNvPr>
            <p:cNvCxnSpPr>
              <a:cxnSpLocks/>
            </p:cNvCxnSpPr>
            <p:nvPr/>
          </p:nvCxnSpPr>
          <p:spPr>
            <a:xfrm>
              <a:off x="7530328" y="6134394"/>
              <a:ext cx="8817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Imatge 9">
              <a:extLst>
                <a:ext uri="{FF2B5EF4-FFF2-40B4-BE49-F238E27FC236}">
                  <a16:creationId xmlns:a16="http://schemas.microsoft.com/office/drawing/2014/main" id="{4E147876-F51B-F948-A33A-E57B2887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3245" y="4969390"/>
              <a:ext cx="1244345" cy="110420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8B5CF6F-3C1C-1548-A268-8E87E3E188A9}"/>
              </a:ext>
            </a:extLst>
          </p:cNvPr>
          <p:cNvGrpSpPr/>
          <p:nvPr/>
        </p:nvGrpSpPr>
        <p:grpSpPr>
          <a:xfrm>
            <a:off x="6184539" y="5355146"/>
            <a:ext cx="881785" cy="779248"/>
            <a:chOff x="5904851" y="5355146"/>
            <a:chExt cx="881785" cy="77924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13B0039-25BC-5641-A2D9-3D4D28521E72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88E191A-A56C-C54F-8CD0-4EA90DF4B4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E00889F-B311-2B48-9626-EC78F3C56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42" name="Straight Arrow Connector 24">
              <a:extLst>
                <a:ext uri="{FF2B5EF4-FFF2-40B4-BE49-F238E27FC236}">
                  <a16:creationId xmlns:a16="http://schemas.microsoft.com/office/drawing/2014/main" id="{302C60D8-B58A-6D4B-907F-2A5D591C6D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5537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EL PASILLO DE LA PLANTA –2, A LA DERECHA, ESTÁ EL ESPACIO HIPATIA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ESPACIO HIPATIA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6523633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3" name="Group 45">
            <a:extLst>
              <a:ext uri="{FF2B5EF4-FFF2-40B4-BE49-F238E27FC236}">
                <a16:creationId xmlns:a16="http://schemas.microsoft.com/office/drawing/2014/main" id="{AF586357-C920-40B6-089D-1E3F7ECF01CC}"/>
              </a:ext>
            </a:extLst>
          </p:cNvPr>
          <p:cNvGrpSpPr/>
          <p:nvPr/>
        </p:nvGrpSpPr>
        <p:grpSpPr>
          <a:xfrm>
            <a:off x="5501500" y="5320705"/>
            <a:ext cx="1074336" cy="813689"/>
            <a:chOff x="4271055" y="5320705"/>
            <a:chExt cx="1074336" cy="813689"/>
          </a:xfrm>
        </p:grpSpPr>
        <p:cxnSp>
          <p:nvCxnSpPr>
            <p:cNvPr id="5" name="Straight Connector 46">
              <a:extLst>
                <a:ext uri="{FF2B5EF4-FFF2-40B4-BE49-F238E27FC236}">
                  <a16:creationId xmlns:a16="http://schemas.microsoft.com/office/drawing/2014/main" id="{E46A189A-1B20-9C17-924C-2C919737AA5C}"/>
                </a:ext>
              </a:extLst>
            </p:cNvPr>
            <p:cNvCxnSpPr/>
            <p:nvPr/>
          </p:nvCxnSpPr>
          <p:spPr>
            <a:xfrm flipH="1">
              <a:off x="4271055" y="6134394"/>
              <a:ext cx="10743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47">
              <a:extLst>
                <a:ext uri="{FF2B5EF4-FFF2-40B4-BE49-F238E27FC236}">
                  <a16:creationId xmlns:a16="http://schemas.microsoft.com/office/drawing/2014/main" id="{502EFE4A-7339-4F4B-8167-AA044FFF1FCE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93710" y="5320705"/>
              <a:ext cx="1029378" cy="734862"/>
              <a:chOff x="4890374" y="5724275"/>
              <a:chExt cx="905568" cy="647058"/>
            </a:xfrm>
          </p:grpSpPr>
          <p:pic>
            <p:nvPicPr>
              <p:cNvPr id="9" name="Picture 48">
                <a:extLst>
                  <a:ext uri="{FF2B5EF4-FFF2-40B4-BE49-F238E27FC236}">
                    <a16:creationId xmlns:a16="http://schemas.microsoft.com/office/drawing/2014/main" id="{3BA89ABA-9E44-7CDF-4C0A-8A1A20955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10" name="Picture 49">
                <a:extLst>
                  <a:ext uri="{FF2B5EF4-FFF2-40B4-BE49-F238E27FC236}">
                    <a16:creationId xmlns:a16="http://schemas.microsoft.com/office/drawing/2014/main" id="{77716904-0BD4-4955-8181-B2CE7BC93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11" name="Picture 50">
                <a:extLst>
                  <a:ext uri="{FF2B5EF4-FFF2-40B4-BE49-F238E27FC236}">
                    <a16:creationId xmlns:a16="http://schemas.microsoft.com/office/drawing/2014/main" id="{4507C0A7-742B-53FB-72B3-A913A6C0B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B0591DF-8F13-B54C-BF61-3EF434F339A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B5DE8F-41AE-C04E-BE6F-337BAA68DBE3}"/>
              </a:ext>
            </a:extLst>
          </p:cNvPr>
          <p:cNvGrpSpPr/>
          <p:nvPr/>
        </p:nvGrpSpPr>
        <p:grpSpPr>
          <a:xfrm>
            <a:off x="1707928" y="5314368"/>
            <a:ext cx="896376" cy="820026"/>
            <a:chOff x="1707928" y="5314368"/>
            <a:chExt cx="896376" cy="820026"/>
          </a:xfrm>
        </p:grpSpPr>
        <p:cxnSp>
          <p:nvCxnSpPr>
            <p:cNvPr id="24" name="Straight Connector 70">
              <a:extLst>
                <a:ext uri="{FF2B5EF4-FFF2-40B4-BE49-F238E27FC236}">
                  <a16:creationId xmlns:a16="http://schemas.microsoft.com/office/drawing/2014/main" id="{D8961848-81B2-9A48-BCD0-805F87C185D5}"/>
                </a:ext>
              </a:extLst>
            </p:cNvPr>
            <p:cNvCxnSpPr>
              <a:cxnSpLocks/>
            </p:cNvCxnSpPr>
            <p:nvPr/>
          </p:nvCxnSpPr>
          <p:spPr>
            <a:xfrm>
              <a:off x="1707928" y="6134394"/>
              <a:ext cx="89637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63B899F-1C02-A940-96C7-AF95A738C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0781" y="5314368"/>
              <a:ext cx="630670" cy="685172"/>
            </a:xfrm>
            <a:prstGeom prst="rect">
              <a:avLst/>
            </a:prstGeom>
          </p:spPr>
        </p:pic>
      </p:grp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B670DC0-D249-4A46-94A3-ADE7D412C57B}"/>
              </a:ext>
            </a:extLst>
          </p:cNvPr>
          <p:cNvCxnSpPr>
            <a:cxnSpLocks/>
          </p:cNvCxnSpPr>
          <p:nvPr/>
        </p:nvCxnSpPr>
        <p:spPr>
          <a:xfrm>
            <a:off x="7742202" y="6134394"/>
            <a:ext cx="19705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415BC11-ECE4-B64D-9E41-621275721B3E}"/>
              </a:ext>
            </a:extLst>
          </p:cNvPr>
          <p:cNvGrpSpPr/>
          <p:nvPr/>
        </p:nvGrpSpPr>
        <p:grpSpPr>
          <a:xfrm>
            <a:off x="3482516" y="5323737"/>
            <a:ext cx="1238314" cy="810657"/>
            <a:chOff x="8153044" y="5323737"/>
            <a:chExt cx="1238314" cy="81065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E724125-733F-4A49-9130-5AD4BF57C06F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0E49650-E83F-3148-9935-835EE607A6A6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29BE9197-FAF7-0F49-9BC3-DA9F3AD2C502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F6B8CD6B-EEED-7745-9A61-34BD14C45032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BE851ADD-63C8-464E-9773-7FE22566F3A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2" name="Rounded Rectangle 51">
                    <a:extLst>
                      <a:ext uri="{FF2B5EF4-FFF2-40B4-BE49-F238E27FC236}">
                        <a16:creationId xmlns:a16="http://schemas.microsoft.com/office/drawing/2014/main" id="{E3B81123-95C1-4E47-9BA2-94F193868EE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9C310310-0C0E-EE41-96A7-148D090D4AC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2A1CE76B-7341-C84D-B5C5-EFEFAA121D6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95F40A41-D204-1145-914D-824B2373505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93C40492-75AF-0D4E-839E-A0BD6639A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8" name="Picture 73">
                <a:extLst>
                  <a:ext uri="{FF2B5EF4-FFF2-40B4-BE49-F238E27FC236}">
                    <a16:creationId xmlns:a16="http://schemas.microsoft.com/office/drawing/2014/main" id="{E3AEA50B-EC18-C245-B18F-835DD1FA54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8BAC744-0604-6647-B9FC-5DD8741BB6D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2101"/>
            <a:ext cx="6152401" cy="43335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870C755-59A7-5841-8DD1-30DA587DB78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2202" y="4969390"/>
            <a:ext cx="1965600" cy="11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18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DETRÁS DEL ESPACIO HIPATIA ESTÁ EL MICRARIUM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MICRARIUM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667206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C61098-BD77-0742-B943-42822170AA6C}"/>
              </a:ext>
            </a:extLst>
          </p:cNvPr>
          <p:cNvGrpSpPr/>
          <p:nvPr/>
        </p:nvGrpSpPr>
        <p:grpSpPr>
          <a:xfrm>
            <a:off x="2323842" y="5481794"/>
            <a:ext cx="937286" cy="652600"/>
            <a:chOff x="595660" y="5481794"/>
            <a:chExt cx="937286" cy="6526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AA87A2-E577-FD41-B202-BB48C2F5E901}"/>
                </a:ext>
              </a:extLst>
            </p:cNvPr>
            <p:cNvCxnSpPr>
              <a:cxnSpLocks/>
            </p:cNvCxnSpPr>
            <p:nvPr/>
          </p:nvCxnSpPr>
          <p:spPr>
            <a:xfrm>
              <a:off x="595660" y="6134394"/>
              <a:ext cx="9372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78EA5B-3158-7947-B52C-AE71E57AB64F}"/>
                </a:ext>
              </a:extLst>
            </p:cNvPr>
            <p:cNvGrpSpPr/>
            <p:nvPr/>
          </p:nvGrpSpPr>
          <p:grpSpPr>
            <a:xfrm>
              <a:off x="742744" y="5481794"/>
              <a:ext cx="649043" cy="430430"/>
              <a:chOff x="9186534" y="5886192"/>
              <a:chExt cx="361323" cy="23962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CB0C085-F16B-F24F-AAAB-2A0331B7ACC7}"/>
                  </a:ext>
                </a:extLst>
              </p:cNvPr>
              <p:cNvSpPr/>
              <p:nvPr/>
            </p:nvSpPr>
            <p:spPr>
              <a:xfrm>
                <a:off x="9308236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0D02052-92E3-A54A-BDE9-7FF2ACF63A12}"/>
                  </a:ext>
                </a:extLst>
              </p:cNvPr>
              <p:cNvSpPr/>
              <p:nvPr/>
            </p:nvSpPr>
            <p:spPr>
              <a:xfrm>
                <a:off x="9186534" y="5886192"/>
                <a:ext cx="239621" cy="2396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7F0447C-D95E-8043-A462-E442609EEDC7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B1332E-06DA-D445-AFF1-08FC943A1F9D}"/>
              </a:ext>
            </a:extLst>
          </p:cNvPr>
          <p:cNvCxnSpPr>
            <a:cxnSpLocks/>
          </p:cNvCxnSpPr>
          <p:nvPr/>
        </p:nvCxnSpPr>
        <p:spPr>
          <a:xfrm>
            <a:off x="3851424" y="6134394"/>
            <a:ext cx="197051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DEA36C9A-F6C8-5640-B478-7B85D5721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7"/>
            <a:ext cx="6152401" cy="4334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A259EE-0D3A-2E4D-884B-E325A193C3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879" y="4969390"/>
            <a:ext cx="1657539" cy="110204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1FA96E8-0764-8246-9E87-0043B3358D4A}"/>
              </a:ext>
            </a:extLst>
          </p:cNvPr>
          <p:cNvCxnSpPr>
            <a:cxnSpLocks/>
          </p:cNvCxnSpPr>
          <p:nvPr/>
        </p:nvCxnSpPr>
        <p:spPr>
          <a:xfrm>
            <a:off x="6851102" y="6134394"/>
            <a:ext cx="15011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42B92D1E-75B0-1B4B-98DD-EAAE0811CB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2202" y="4968798"/>
            <a:ext cx="1501161" cy="110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53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50" dirty="0">
                <a:latin typeface="Calibri" charset="0"/>
                <a:ea typeface="Calibri" charset="0"/>
                <a:cs typeface="Calibri" charset="0"/>
              </a:rPr>
              <a:t>AL LADO DEL MICRARIUM ESTÁ EL CREACTIVITY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CREACTIVITY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431191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6730EDA-0D87-A841-B8F4-1E3AC2AE6200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BB37111-96B7-9D4E-900D-8E91D9F440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1229"/>
            <a:ext cx="6152402" cy="433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DDE4FF1-DF60-8F4A-8A5F-5C8F37892604}"/>
              </a:ext>
            </a:extLst>
          </p:cNvPr>
          <p:cNvCxnSpPr>
            <a:cxnSpLocks/>
          </p:cNvCxnSpPr>
          <p:nvPr/>
        </p:nvCxnSpPr>
        <p:spPr>
          <a:xfrm>
            <a:off x="4146693" y="6134394"/>
            <a:ext cx="145179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5EA271ED-51E5-4143-97C5-E6E42AB3A3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6693" y="4968798"/>
            <a:ext cx="1250498" cy="1105792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6638689" y="6134394"/>
            <a:ext cx="15505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A1E06F02-0DB5-9341-AED0-6AA49B3216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209" y="4968797"/>
            <a:ext cx="1550567" cy="110578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09199A5-6D9E-CD45-9E97-031180500343}"/>
              </a:ext>
            </a:extLst>
          </p:cNvPr>
          <p:cNvGrpSpPr/>
          <p:nvPr/>
        </p:nvGrpSpPr>
        <p:grpSpPr>
          <a:xfrm>
            <a:off x="2744879" y="5480507"/>
            <a:ext cx="915899" cy="653887"/>
            <a:chOff x="1373159" y="5480507"/>
            <a:chExt cx="915899" cy="65388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811D2BB-C3E4-1B41-8505-62413CD46FF4}"/>
                </a:ext>
              </a:extLst>
            </p:cNvPr>
            <p:cNvCxnSpPr/>
            <p:nvPr/>
          </p:nvCxnSpPr>
          <p:spPr>
            <a:xfrm>
              <a:off x="1513397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7D5E4D9-AD45-C64B-8456-AED0725E2851}"/>
                </a:ext>
              </a:extLst>
            </p:cNvPr>
            <p:cNvGrpSpPr/>
            <p:nvPr/>
          </p:nvGrpSpPr>
          <p:grpSpPr>
            <a:xfrm>
              <a:off x="1373159" y="5480507"/>
              <a:ext cx="915899" cy="431717"/>
              <a:chOff x="7757785" y="5886192"/>
              <a:chExt cx="508365" cy="239621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50F18AE-6A7B-5644-BE24-A7293D89733D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3BB6AD19-28CE-A744-BBC8-305C2D718726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168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774" y="2454163"/>
            <a:ext cx="2812616" cy="19774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100"/>
              </a:lnSpc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ESTA GUÍA SIRVE PARA </a:t>
            </a: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SABER CÓMO ACCEDER AL MUSEO DE LA CIENCIA COSMOCAIXA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QUIZÁ LA TENGAS QUE USAR CON LA AYUDA DE UNA PERSONA DE APOYO.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7246" y="2454163"/>
            <a:ext cx="2582231" cy="19774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100"/>
              </a:lnSpc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ESTA GUÍA ESTÁ EN </a:t>
            </a: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FORMATO EDITABLE PARA QUE LA ADAPTES A TUS NECESIDADES</a:t>
            </a: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. PUEDES CAMBIARLA, REDUCIRLA O AMPLIARLA. </a:t>
            </a:r>
          </a:p>
        </p:txBody>
      </p:sp>
      <p:sp>
        <p:nvSpPr>
          <p:cNvPr id="6" name="Rectangle 5"/>
          <p:cNvSpPr/>
          <p:nvPr/>
        </p:nvSpPr>
        <p:spPr>
          <a:xfrm>
            <a:off x="729140" y="1521368"/>
            <a:ext cx="753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B448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0612" y="1521368"/>
            <a:ext cx="753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B4480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</a:p>
        </p:txBody>
      </p:sp>
      <p:cxnSp>
        <p:nvCxnSpPr>
          <p:cNvPr id="9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843376" y="2275968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843376" y="4646306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4083726" y="2275968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4083726" y="4646306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192085" y="2454163"/>
            <a:ext cx="2743954" cy="197746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ts val="2100"/>
              </a:lnSpc>
            </a:pPr>
            <a:r>
              <a:rPr lang="en-US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PUEDES LLEVAR LA GUÍA EN LA PANTALLA DEL MÓVIL O TABLETA. </a:t>
            </a:r>
          </a:p>
          <a:p>
            <a:pPr>
              <a:lnSpc>
                <a:spcPts val="2100"/>
              </a:lnSpc>
            </a:pPr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TAMBIÉN PUEDES IMPRIMIR TODA LA GUÍA O SOLO UNA PARTE Y LLEVARLA CONTIGO.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92085" y="1521368"/>
            <a:ext cx="753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B4480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</a:p>
        </p:txBody>
      </p:sp>
      <p:cxnSp>
        <p:nvCxnSpPr>
          <p:cNvPr id="25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7297443" y="2275968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9">
            <a:extLst>
              <a:ext uri="{FF2B5EF4-FFF2-40B4-BE49-F238E27FC236}">
                <a16:creationId xmlns:a16="http://schemas.microsoft.com/office/drawing/2014/main" id="{76F751AF-18BA-F446-A561-485E9D0FDF15}"/>
              </a:ext>
            </a:extLst>
          </p:cNvPr>
          <p:cNvCxnSpPr>
            <a:cxnSpLocks/>
          </p:cNvCxnSpPr>
          <p:nvPr/>
        </p:nvCxnSpPr>
        <p:spPr>
          <a:xfrm>
            <a:off x="7297443" y="4646306"/>
            <a:ext cx="243248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F536E47-6C2B-1040-8C4D-6E8794C47B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727" y="4860986"/>
            <a:ext cx="657686" cy="6576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55D979-409D-4241-8C70-337FDF3FC2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90" y="4824977"/>
            <a:ext cx="705281" cy="7052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E672BE-3837-8B48-A495-184A7F0756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443" y="4860986"/>
            <a:ext cx="736899" cy="7368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4B196D-00B1-F040-A55F-B4DEB29D3E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70" b="47729"/>
          <a:stretch/>
        </p:blipFill>
        <p:spPr>
          <a:xfrm>
            <a:off x="8198005" y="6351618"/>
            <a:ext cx="2463305" cy="7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81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LADO DEL CREACTIVITY ESTÁ EL PLANETARIO BURBUJA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PLANETARIO BURBUJA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899643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C1F92A-DFF1-C547-B1AF-EE1F45709323}"/>
              </a:ext>
            </a:extLst>
          </p:cNvPr>
          <p:cNvGrpSpPr/>
          <p:nvPr/>
        </p:nvGrpSpPr>
        <p:grpSpPr>
          <a:xfrm>
            <a:off x="2163095" y="5480507"/>
            <a:ext cx="915899" cy="653887"/>
            <a:chOff x="1950679" y="5480507"/>
            <a:chExt cx="915899" cy="653887"/>
          </a:xfrm>
        </p:grpSpPr>
        <p:grpSp>
          <p:nvGrpSpPr>
            <p:cNvPr id="3" name="Group 32">
              <a:extLst>
                <a:ext uri="{FF2B5EF4-FFF2-40B4-BE49-F238E27FC236}">
                  <a16:creationId xmlns:a16="http://schemas.microsoft.com/office/drawing/2014/main" id="{0A183756-04D8-2454-F29B-9E2564DB2276}"/>
                </a:ext>
              </a:extLst>
            </p:cNvPr>
            <p:cNvGrpSpPr/>
            <p:nvPr/>
          </p:nvGrpSpPr>
          <p:grpSpPr>
            <a:xfrm>
              <a:off x="1950679" y="5480507"/>
              <a:ext cx="915899" cy="431717"/>
              <a:chOff x="7757785" y="5886192"/>
              <a:chExt cx="508365" cy="23962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B22F7A4-928D-B3EF-9FA9-1FE296DCCB4E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CAA550D-F92E-44B0-8198-F4C6DF35C633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cxnSp>
          <p:nvCxnSpPr>
            <p:cNvPr id="11" name="Straight Connector 31">
              <a:extLst>
                <a:ext uri="{FF2B5EF4-FFF2-40B4-BE49-F238E27FC236}">
                  <a16:creationId xmlns:a16="http://schemas.microsoft.com/office/drawing/2014/main" id="{ACF5B85F-F949-72ED-A94A-C7068E70B3F3}"/>
                </a:ext>
              </a:extLst>
            </p:cNvPr>
            <p:cNvCxnSpPr/>
            <p:nvPr/>
          </p:nvCxnSpPr>
          <p:spPr>
            <a:xfrm>
              <a:off x="2066851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B7AFBD7-5EF6-D446-BE93-8B5AABE3508B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10A133-C1DE-8A4D-8B5A-34F35B8E77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962"/>
            <a:ext cx="6152400" cy="433366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458216-E106-6F4D-946C-46F5A8D5DA81}"/>
              </a:ext>
            </a:extLst>
          </p:cNvPr>
          <p:cNvCxnSpPr>
            <a:cxnSpLocks/>
          </p:cNvCxnSpPr>
          <p:nvPr/>
        </p:nvCxnSpPr>
        <p:spPr>
          <a:xfrm>
            <a:off x="3521474" y="6134394"/>
            <a:ext cx="155056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6A941637-F0A3-CF4A-83EF-E4D7D7C6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9994" y="4968797"/>
            <a:ext cx="1211186" cy="1105200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6072974" y="6134394"/>
            <a:ext cx="264276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8F12A0B1-F7BF-4B46-AA26-2FD21DA245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2974" y="4968392"/>
            <a:ext cx="2642762" cy="11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91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FINAL DE LA PLANTA –2 ESTÁ EL PLANETARIO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PLANETARIO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484573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3799BFB-6C2C-D447-A273-206D03B5BDF7}"/>
              </a:ext>
            </a:extLst>
          </p:cNvPr>
          <p:cNvGrpSpPr/>
          <p:nvPr/>
        </p:nvGrpSpPr>
        <p:grpSpPr>
          <a:xfrm>
            <a:off x="2847301" y="5446420"/>
            <a:ext cx="702986" cy="687984"/>
            <a:chOff x="921017" y="5446420"/>
            <a:chExt cx="702986" cy="687984"/>
          </a:xfrm>
        </p:grpSpPr>
        <p:cxnSp>
          <p:nvCxnSpPr>
            <p:cNvPr id="26" name="Straight Connector 22">
              <a:extLst>
                <a:ext uri="{FF2B5EF4-FFF2-40B4-BE49-F238E27FC236}">
                  <a16:creationId xmlns:a16="http://schemas.microsoft.com/office/drawing/2014/main" id="{C984DD58-7C41-F041-AB74-BD85A6A02BEF}"/>
                </a:ext>
              </a:extLst>
            </p:cNvPr>
            <p:cNvCxnSpPr>
              <a:cxnSpLocks/>
            </p:cNvCxnSpPr>
            <p:nvPr/>
          </p:nvCxnSpPr>
          <p:spPr>
            <a:xfrm>
              <a:off x="921017" y="6134404"/>
              <a:ext cx="7029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3">
              <a:extLst>
                <a:ext uri="{FF2B5EF4-FFF2-40B4-BE49-F238E27FC236}">
                  <a16:creationId xmlns:a16="http://schemas.microsoft.com/office/drawing/2014/main" id="{917ED224-F473-5244-8DB2-3692A43672BE}"/>
                </a:ext>
              </a:extLst>
            </p:cNvPr>
            <p:cNvGrpSpPr/>
            <p:nvPr/>
          </p:nvGrpSpPr>
          <p:grpSpPr>
            <a:xfrm rot="16200000">
              <a:off x="991662" y="5393311"/>
              <a:ext cx="556082" cy="662300"/>
              <a:chOff x="3324285" y="5373710"/>
              <a:chExt cx="611892" cy="728770"/>
            </a:xfrm>
          </p:grpSpPr>
          <p:cxnSp>
            <p:nvCxnSpPr>
              <p:cNvPr id="31" name="Straight Arrow Connector 24">
                <a:extLst>
                  <a:ext uri="{FF2B5EF4-FFF2-40B4-BE49-F238E27FC236}">
                    <a16:creationId xmlns:a16="http://schemas.microsoft.com/office/drawing/2014/main" id="{A34CC3ED-7F99-0446-B3AC-98BCD9EF2ED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CDFD6A6A-5EF8-0043-822B-C02B38FC6F95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6FB57-4127-B04D-ACBF-BD90E2E6CDD4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–2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691763E-6AE4-EF4B-9218-A29CF8DD82BD}"/>
              </a:ext>
            </a:extLst>
          </p:cNvPr>
          <p:cNvGrpSpPr/>
          <p:nvPr/>
        </p:nvGrpSpPr>
        <p:grpSpPr>
          <a:xfrm>
            <a:off x="4382554" y="5323737"/>
            <a:ext cx="1238314" cy="810657"/>
            <a:chOff x="8153044" y="5323737"/>
            <a:chExt cx="1238314" cy="81065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902977E-89E2-8345-880E-2DCFA5B51B9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AC37C7DE-0B4B-2B46-A55C-90A6F8233B8F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CA4F72E-1919-4842-8A40-D1839A572EBD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4040BC0E-EFAE-DC40-BA67-E4C92CF16809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5CAA40C4-5507-DC4F-B581-738238A9F01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6D2D249F-FDF1-7240-917F-84F38233D26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EA71C5E6-50D1-B849-BE2A-792594DAC59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5D72AE89-F911-C644-9C29-54AB384B711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5DAB0DA3-CD02-C647-84DA-8725920265C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0EE979F7-38E2-DE44-A97D-9E6B2BAFE9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3" name="Picture 73">
                <a:extLst>
                  <a:ext uri="{FF2B5EF4-FFF2-40B4-BE49-F238E27FC236}">
                    <a16:creationId xmlns:a16="http://schemas.microsoft.com/office/drawing/2014/main" id="{AE72F61A-F6EF-6C48-901E-5F607BBD6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568489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6A0B9A3-E39B-AE43-B11F-DBEDEDB8AB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1" y="281229"/>
            <a:ext cx="6152400" cy="4334400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6704779" y="6134394"/>
            <a:ext cx="144676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BB5D808A-8071-9B4C-ABFA-0BDFCA22E2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1616" y="5036383"/>
            <a:ext cx="1446762" cy="101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59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50" dirty="0">
                <a:latin typeface="Calibri" charset="0"/>
                <a:ea typeface="Calibri" charset="0"/>
                <a:cs typeface="Calibri" charset="0"/>
              </a:rPr>
              <a:t>EN LA PLANTA –3 hay otro ACCESO AL ÁGORA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ÁGORA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357221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E3F34FA-FD61-7F47-BB36-71BDFB5243EE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–3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1F182D-4D32-1941-ABDD-A80B464C1421}"/>
              </a:ext>
            </a:extLst>
          </p:cNvPr>
          <p:cNvGrpSpPr/>
          <p:nvPr/>
        </p:nvGrpSpPr>
        <p:grpSpPr>
          <a:xfrm>
            <a:off x="7056468" y="4969390"/>
            <a:ext cx="1244345" cy="1165004"/>
            <a:chOff x="7353245" y="4969390"/>
            <a:chExt cx="1244345" cy="1165004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4D518F8-DC0A-A043-B9C8-454A0017ABE5}"/>
                </a:ext>
              </a:extLst>
            </p:cNvPr>
            <p:cNvCxnSpPr>
              <a:cxnSpLocks/>
            </p:cNvCxnSpPr>
            <p:nvPr/>
          </p:nvCxnSpPr>
          <p:spPr>
            <a:xfrm>
              <a:off x="7530328" y="6134394"/>
              <a:ext cx="88178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Imatge 9">
              <a:extLst>
                <a:ext uri="{FF2B5EF4-FFF2-40B4-BE49-F238E27FC236}">
                  <a16:creationId xmlns:a16="http://schemas.microsoft.com/office/drawing/2014/main" id="{BF10C8A5-9959-F842-8F83-2E99A87B9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53245" y="4969390"/>
              <a:ext cx="1244345" cy="110420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A07EB46-AA80-6B4D-9324-AA8EEBEC679F}"/>
              </a:ext>
            </a:extLst>
          </p:cNvPr>
          <p:cNvGrpSpPr/>
          <p:nvPr/>
        </p:nvGrpSpPr>
        <p:grpSpPr>
          <a:xfrm>
            <a:off x="5928001" y="5355146"/>
            <a:ext cx="881785" cy="779248"/>
            <a:chOff x="5904851" y="5355146"/>
            <a:chExt cx="881785" cy="77924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0D8D3A3-20E0-CB4A-B627-9067F2E4168F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665A9F8-081B-DC41-8ACF-93450A0B0A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0B0EB27-A807-A249-9637-1C1D17571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36" name="Straight Arrow Connector 24">
              <a:extLst>
                <a:ext uri="{FF2B5EF4-FFF2-40B4-BE49-F238E27FC236}">
                  <a16:creationId xmlns:a16="http://schemas.microsoft.com/office/drawing/2014/main" id="{CD7C58DE-0D0E-DC43-9F14-53D9D8611C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B3066F-1748-C84E-9E39-A9A6316912A7}"/>
              </a:ext>
            </a:extLst>
          </p:cNvPr>
          <p:cNvGrpSpPr/>
          <p:nvPr/>
        </p:nvGrpSpPr>
        <p:grpSpPr>
          <a:xfrm>
            <a:off x="3292070" y="5323737"/>
            <a:ext cx="1238314" cy="810657"/>
            <a:chOff x="8153044" y="5323737"/>
            <a:chExt cx="1238314" cy="81065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0B586B3-3E50-9F48-992D-34ED22EF00D3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29E7715A-72A6-DE46-92C8-7495BDC225A3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44435F9-BC2D-1949-9BCC-9EBEB7736ECA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350E77F5-3C09-1A43-A758-92E4BAFE223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E3E76175-7AB9-D148-976E-DCC5D0189F3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6" name="Rounded Rectangle 45">
                    <a:extLst>
                      <a:ext uri="{FF2B5EF4-FFF2-40B4-BE49-F238E27FC236}">
                        <a16:creationId xmlns:a16="http://schemas.microsoft.com/office/drawing/2014/main" id="{61136279-28CF-2D41-A1EF-19D55E69313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7" name="Rounded Rectangle 46">
                    <a:extLst>
                      <a:ext uri="{FF2B5EF4-FFF2-40B4-BE49-F238E27FC236}">
                        <a16:creationId xmlns:a16="http://schemas.microsoft.com/office/drawing/2014/main" id="{A936C8C2-696F-EF41-8400-75581723970B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8" name="Rounded Rectangle 47">
                    <a:extLst>
                      <a:ext uri="{FF2B5EF4-FFF2-40B4-BE49-F238E27FC236}">
                        <a16:creationId xmlns:a16="http://schemas.microsoft.com/office/drawing/2014/main" id="{E0BE0D6D-D987-B84F-BB02-CC68D8ED4DF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A6E961B9-6D9D-B841-85EE-3D6782AEAD3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BC078CE9-9038-B645-85AF-ACA5283B23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73">
                <a:extLst>
                  <a:ext uri="{FF2B5EF4-FFF2-40B4-BE49-F238E27FC236}">
                    <a16:creationId xmlns:a16="http://schemas.microsoft.com/office/drawing/2014/main" id="{1F4E0667-339E-F54D-A851-989CAD9D35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683873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38913C-18E6-064C-8162-0BE8628F64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245601" y="281229"/>
            <a:ext cx="6152400" cy="43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06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LA PLANTA –4 ESTÁ LA SALA OMEGA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OMEGA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868786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6135472" y="6134394"/>
            <a:ext cx="150311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0F8B2339-BF3F-F242-9828-4BF7B2B8045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–4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1FF5C2-D21C-664A-8D3C-4190351B7FE6}"/>
              </a:ext>
            </a:extLst>
          </p:cNvPr>
          <p:cNvGrpSpPr/>
          <p:nvPr/>
        </p:nvGrpSpPr>
        <p:grpSpPr>
          <a:xfrm>
            <a:off x="3762224" y="5323737"/>
            <a:ext cx="1238314" cy="810657"/>
            <a:chOff x="8153044" y="5323737"/>
            <a:chExt cx="1238314" cy="81065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1938878-9598-D24D-B762-61A6E84E7362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38398B2-771C-0940-A594-C7D9E153A7CB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2A691F4-6ADE-284A-9432-17A44AB0805C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1660C979-4EC6-1E44-998F-B31F7F86D28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48621B0F-4E25-AD44-B81D-C64B6979B83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D353DB72-1502-2147-A6C5-F627A609466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F0EBAFA5-4ACE-B341-A9C3-C0DE9BC9F98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127FE6FB-C949-504D-9953-D560D7BA751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B71A0DF9-6250-A24E-9963-562922411D5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1C9059D2-804B-0442-BF62-BE180DA64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37" name="Picture 73">
                <a:extLst>
                  <a:ext uri="{FF2B5EF4-FFF2-40B4-BE49-F238E27FC236}">
                    <a16:creationId xmlns:a16="http://schemas.microsoft.com/office/drawing/2014/main" id="{174F6831-768B-E440-A885-A6A88272F1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789193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6F612A-12AA-1D4D-9468-1D572FCEE8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909"/>
            <a:ext cx="6152400" cy="43337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B469976-7DA5-3E43-AC8B-125EDA2682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4822" y="4969628"/>
            <a:ext cx="1478649" cy="111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88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EN EL EXTERIOR DE LA PLANTA –5 ESTÁ LA BASE ANTÁRTICA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BASE ANTÁRTICA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615C1E-FDF4-ED4D-AA99-FEF40459F655}"/>
              </a:ext>
            </a:extLst>
          </p:cNvPr>
          <p:cNvGrpSpPr/>
          <p:nvPr/>
        </p:nvGrpSpPr>
        <p:grpSpPr>
          <a:xfrm>
            <a:off x="5622835" y="5314368"/>
            <a:ext cx="1081168" cy="820026"/>
            <a:chOff x="5132366" y="5314368"/>
            <a:chExt cx="1081168" cy="82002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6F9ECC0-01E6-2A47-9C7C-AF6D28898CD9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BC2FE20-9CD9-5B4E-ACD0-A6098817885A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AE3E020-CAB2-F948-AF1B-6E193446AB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7C3CED2-E17A-3F43-99E0-D7342012E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5201A0E-453E-1A4A-B9FC-EC2BDF81A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880FB7E9-34F9-A142-8DD0-536BD9591B1B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EF9E21-033A-BD4A-8239-EE9D4DA26F0A}"/>
              </a:ext>
            </a:extLst>
          </p:cNvPr>
          <p:cNvGrpSpPr/>
          <p:nvPr/>
        </p:nvGrpSpPr>
        <p:grpSpPr>
          <a:xfrm>
            <a:off x="2559059" y="5481794"/>
            <a:ext cx="1160220" cy="652600"/>
            <a:chOff x="2559059" y="5481794"/>
            <a:chExt cx="1160220" cy="65260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0E6FC3E-DA4C-8044-BFF5-E14CB307DEB9}"/>
                </a:ext>
              </a:extLst>
            </p:cNvPr>
            <p:cNvCxnSpPr>
              <a:cxnSpLocks/>
            </p:cNvCxnSpPr>
            <p:nvPr/>
          </p:nvCxnSpPr>
          <p:spPr>
            <a:xfrm>
              <a:off x="2559059" y="6134394"/>
              <a:ext cx="116022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8CEEEA8-05D5-184B-8DF8-62F1733FFEFA}"/>
                </a:ext>
              </a:extLst>
            </p:cNvPr>
            <p:cNvSpPr/>
            <p:nvPr/>
          </p:nvSpPr>
          <p:spPr>
            <a:xfrm>
              <a:off x="2923954" y="5481794"/>
              <a:ext cx="430430" cy="430430"/>
            </a:xfrm>
            <a:prstGeom prst="ellipse">
              <a:avLst/>
            </a:prstGeom>
            <a:solidFill>
              <a:srgbClr val="B448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24CE075-A799-7749-A2EB-7D6F94241975}"/>
                </a:ext>
              </a:extLst>
            </p:cNvPr>
            <p:cNvSpPr/>
            <p:nvPr/>
          </p:nvSpPr>
          <p:spPr>
            <a:xfrm>
              <a:off x="3033261" y="5591101"/>
              <a:ext cx="211817" cy="21181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6877521" y="6134394"/>
            <a:ext cx="201468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4C84F00-D971-DF4F-B48A-411A485DD404}"/>
              </a:ext>
            </a:extLst>
          </p:cNvPr>
          <p:cNvGrpSpPr/>
          <p:nvPr/>
        </p:nvGrpSpPr>
        <p:grpSpPr>
          <a:xfrm>
            <a:off x="4527851" y="5323737"/>
            <a:ext cx="1238314" cy="810657"/>
            <a:chOff x="8153044" y="5323737"/>
            <a:chExt cx="1238314" cy="81065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6956281-B9B8-D542-93D5-B6F45DB993C5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FE93E07-3B15-E944-B86D-72C3F62D3D21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576DDF04-EBE2-3448-B9DB-E5FDE3EC2BA6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DB6AADEF-F4C4-3045-8ACD-9CC7D6D25C38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E3286755-17A0-2042-8662-CA50AA10B93B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20063C04-1658-FB4F-B604-8DF1AF7217E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9" name="Rounded Rectangle 58">
                    <a:extLst>
                      <a:ext uri="{FF2B5EF4-FFF2-40B4-BE49-F238E27FC236}">
                        <a16:creationId xmlns:a16="http://schemas.microsoft.com/office/drawing/2014/main" id="{F92CFC8E-ACEC-A64C-9271-84DB1BA41C2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0" name="Rounded Rectangle 59">
                    <a:extLst>
                      <a:ext uri="{FF2B5EF4-FFF2-40B4-BE49-F238E27FC236}">
                        <a16:creationId xmlns:a16="http://schemas.microsoft.com/office/drawing/2014/main" id="{9EB67412-1691-6D41-973F-55FF6FCB2FA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1" name="Rounded Rectangle 60">
                    <a:extLst>
                      <a:ext uri="{FF2B5EF4-FFF2-40B4-BE49-F238E27FC236}">
                        <a16:creationId xmlns:a16="http://schemas.microsoft.com/office/drawing/2014/main" id="{6AEEDEAB-2318-9D4E-9A94-7FFF171BEE4C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9E32A88A-01B6-C446-902A-D75B2D2EE4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3" name="Picture 73">
                <a:extLst>
                  <a:ext uri="{FF2B5EF4-FFF2-40B4-BE49-F238E27FC236}">
                    <a16:creationId xmlns:a16="http://schemas.microsoft.com/office/drawing/2014/main" id="{9B9492D5-4FB5-0346-84D4-5D0FF36BE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467A757-6F5C-3F49-92EE-8A43FE3056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9"/>
            <a:ext cx="6152600" cy="43335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1D757D8-DB15-D247-9015-82EB5E32C7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1303" y="4969819"/>
            <a:ext cx="2016016" cy="11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74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50" dirty="0">
                <a:latin typeface="Calibri" charset="0"/>
                <a:ea typeface="Calibri" charset="0"/>
                <a:cs typeface="Calibri" charset="0"/>
              </a:rPr>
              <a:t>EN EL INTERIOR DE LA PLANTA –5, al inicio, ESTÁN LOS BAÑOS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BAÑOS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6">
            <a:extLst>
              <a:ext uri="{FF2B5EF4-FFF2-40B4-BE49-F238E27FC236}">
                <a16:creationId xmlns:a16="http://schemas.microsoft.com/office/drawing/2014/main" id="{811C0920-57F9-13F4-A699-4D8DA5E13605}"/>
              </a:ext>
            </a:extLst>
          </p:cNvPr>
          <p:cNvGrpSpPr/>
          <p:nvPr/>
        </p:nvGrpSpPr>
        <p:grpSpPr>
          <a:xfrm>
            <a:off x="8280310" y="5297619"/>
            <a:ext cx="827850" cy="836775"/>
            <a:chOff x="8731657" y="5297619"/>
            <a:chExt cx="827850" cy="836775"/>
          </a:xfrm>
        </p:grpSpPr>
        <p:pic>
          <p:nvPicPr>
            <p:cNvPr id="9" name="Picture 39">
              <a:extLst>
                <a:ext uri="{FF2B5EF4-FFF2-40B4-BE49-F238E27FC236}">
                  <a16:creationId xmlns:a16="http://schemas.microsoft.com/office/drawing/2014/main" id="{0F27DE0E-157B-9CEF-2518-D5F405E5F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10" name="Straight Connector 45">
              <a:extLst>
                <a:ext uri="{FF2B5EF4-FFF2-40B4-BE49-F238E27FC236}">
                  <a16:creationId xmlns:a16="http://schemas.microsoft.com/office/drawing/2014/main" id="{087027B8-445C-1A9B-20BA-C9E0CDCF91D0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ABDEC4-63E2-E242-B1E1-90D2AB1611B7}"/>
              </a:ext>
            </a:extLst>
          </p:cNvPr>
          <p:cNvGrpSpPr/>
          <p:nvPr/>
        </p:nvGrpSpPr>
        <p:grpSpPr>
          <a:xfrm rot="5400000">
            <a:off x="6059485" y="5438919"/>
            <a:ext cx="687984" cy="702986"/>
            <a:chOff x="3352190" y="5368310"/>
            <a:chExt cx="687984" cy="702986"/>
          </a:xfrm>
        </p:grpSpPr>
        <p:cxnSp>
          <p:nvCxnSpPr>
            <p:cNvPr id="21" name="Straight Connector 22">
              <a:extLst>
                <a:ext uri="{FF2B5EF4-FFF2-40B4-BE49-F238E27FC236}">
                  <a16:creationId xmlns:a16="http://schemas.microsoft.com/office/drawing/2014/main" id="{2EB4F599-21AB-1344-8913-A96B5214D63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88681" y="5719803"/>
              <a:ext cx="7029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3">
              <a:extLst>
                <a:ext uri="{FF2B5EF4-FFF2-40B4-BE49-F238E27FC236}">
                  <a16:creationId xmlns:a16="http://schemas.microsoft.com/office/drawing/2014/main" id="{DEBE57BE-DC47-5740-BA0F-662F5F7D824A}"/>
                </a:ext>
              </a:extLst>
            </p:cNvPr>
            <p:cNvGrpSpPr/>
            <p:nvPr/>
          </p:nvGrpSpPr>
          <p:grpSpPr>
            <a:xfrm>
              <a:off x="3352190" y="5368310"/>
              <a:ext cx="556082" cy="662300"/>
              <a:chOff x="3324285" y="5373710"/>
              <a:chExt cx="611892" cy="728770"/>
            </a:xfrm>
          </p:grpSpPr>
          <p:cxnSp>
            <p:nvCxnSpPr>
              <p:cNvPr id="23" name="Straight Arrow Connector 24">
                <a:extLst>
                  <a:ext uri="{FF2B5EF4-FFF2-40B4-BE49-F238E27FC236}">
                    <a16:creationId xmlns:a16="http://schemas.microsoft.com/office/drawing/2014/main" id="{EF9DEA72-052D-3E47-BBE5-E007C5F56AE6}"/>
                  </a:ext>
                </a:extLst>
              </p:cNvPr>
              <p:cNvCxnSpPr/>
              <p:nvPr/>
            </p:nvCxnSpPr>
            <p:spPr>
              <a:xfrm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Freeform 25">
                <a:extLst>
                  <a:ext uri="{FF2B5EF4-FFF2-40B4-BE49-F238E27FC236}">
                    <a16:creationId xmlns:a16="http://schemas.microsoft.com/office/drawing/2014/main" id="{ECF83A60-F0F1-0344-BC30-0ADBF5A37204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643812-8BA5-9348-9B03-D18FC938E91F}"/>
              </a:ext>
            </a:extLst>
          </p:cNvPr>
          <p:cNvGrpSpPr/>
          <p:nvPr/>
        </p:nvGrpSpPr>
        <p:grpSpPr>
          <a:xfrm>
            <a:off x="6897749" y="5314368"/>
            <a:ext cx="1081168" cy="820026"/>
            <a:chOff x="5132366" y="5314368"/>
            <a:chExt cx="1081168" cy="82002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1191A8A-A4FC-D448-BB54-692E7D16958D}"/>
                </a:ext>
              </a:extLst>
            </p:cNvPr>
            <p:cNvCxnSpPr/>
            <p:nvPr/>
          </p:nvCxnSpPr>
          <p:spPr>
            <a:xfrm>
              <a:off x="5200924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3899B3E-60B0-6F47-881C-5466F9C098D3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A0B9F3F8-A3AA-1B45-B30F-BB9A7A791B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133DE8C-F9B8-DB48-83D3-8D15F3973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D7E8F0D1-F297-FF4C-A426-DA4F7AFA1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BF910A-1874-4C4E-BAB3-363FCF549B59}"/>
              </a:ext>
            </a:extLst>
          </p:cNvPr>
          <p:cNvGrpSpPr/>
          <p:nvPr/>
        </p:nvGrpSpPr>
        <p:grpSpPr>
          <a:xfrm>
            <a:off x="2380639" y="5481794"/>
            <a:ext cx="1042326" cy="652600"/>
            <a:chOff x="2380639" y="5481794"/>
            <a:chExt cx="1042326" cy="652600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61387C7-72E7-0C44-9BBE-3EFB961DDFD5}"/>
                </a:ext>
              </a:extLst>
            </p:cNvPr>
            <p:cNvCxnSpPr>
              <a:cxnSpLocks/>
            </p:cNvCxnSpPr>
            <p:nvPr/>
          </p:nvCxnSpPr>
          <p:spPr>
            <a:xfrm>
              <a:off x="2380639" y="6134394"/>
              <a:ext cx="10423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34CC097-5237-9F47-B441-879EE4E3372D}"/>
                </a:ext>
              </a:extLst>
            </p:cNvPr>
            <p:cNvSpPr/>
            <p:nvPr/>
          </p:nvSpPr>
          <p:spPr>
            <a:xfrm>
              <a:off x="2686587" y="5481794"/>
              <a:ext cx="430430" cy="43043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6863A4-5D02-A141-99FF-31236793209A}"/>
                </a:ext>
              </a:extLst>
            </p:cNvPr>
            <p:cNvSpPr/>
            <p:nvPr/>
          </p:nvSpPr>
          <p:spPr>
            <a:xfrm>
              <a:off x="2795894" y="5591101"/>
              <a:ext cx="211817" cy="211817"/>
            </a:xfrm>
            <a:prstGeom prst="ellipse">
              <a:avLst/>
            </a:prstGeom>
            <a:solidFill>
              <a:srgbClr val="B448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5AD7402-286E-DE4D-9175-48BB48A5E917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4C6C36B-8EF3-AE4C-8D1D-479B6936B7EC}"/>
              </a:ext>
            </a:extLst>
          </p:cNvPr>
          <p:cNvGrpSpPr/>
          <p:nvPr/>
        </p:nvGrpSpPr>
        <p:grpSpPr>
          <a:xfrm>
            <a:off x="4259805" y="5323737"/>
            <a:ext cx="1238314" cy="810657"/>
            <a:chOff x="8153044" y="5323737"/>
            <a:chExt cx="1238314" cy="81065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1141CAA-BFFC-6A48-877E-2CE4A43D3674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AF8E8B9-F66D-E84E-9607-2CE034C764DF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E299BCE-3058-A64F-AE47-0308258E5E69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3E18CB26-7824-4B49-978F-824CB2EA60C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72" name="Rounded Rectangle 71">
                    <a:extLst>
                      <a:ext uri="{FF2B5EF4-FFF2-40B4-BE49-F238E27FC236}">
                        <a16:creationId xmlns:a16="http://schemas.microsoft.com/office/drawing/2014/main" id="{0434B5B1-6E32-0049-94A9-9A541CF5FF5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3" name="Rounded Rectangle 72">
                    <a:extLst>
                      <a:ext uri="{FF2B5EF4-FFF2-40B4-BE49-F238E27FC236}">
                        <a16:creationId xmlns:a16="http://schemas.microsoft.com/office/drawing/2014/main" id="{F6718C8B-76F4-B64A-B480-BCB76CE5E69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4" name="Rounded Rectangle 73">
                    <a:extLst>
                      <a:ext uri="{FF2B5EF4-FFF2-40B4-BE49-F238E27FC236}">
                        <a16:creationId xmlns:a16="http://schemas.microsoft.com/office/drawing/2014/main" id="{94C601EA-5D62-BD46-9310-9C2443EA0DD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D2008103-D472-9C44-ADBA-4AD5F2F2F12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29109AF0-07D4-DD4D-91C1-CE8775A56E4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9F4F9021-A57B-DA46-9C46-BDACA9626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69" name="Picture 73">
                <a:extLst>
                  <a:ext uri="{FF2B5EF4-FFF2-40B4-BE49-F238E27FC236}">
                    <a16:creationId xmlns:a16="http://schemas.microsoft.com/office/drawing/2014/main" id="{CD9EDA6C-B94B-154D-84E1-D2A7010FBC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C047B5E5-1E1A-1C49-8A45-8F4072250D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81227"/>
            <a:ext cx="6152401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49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LADO DE LOS BAÑOS ESTÁ LA SALA DE EXPOSICIONES TEMPORALES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DE EXPOSICIONES TEMPORALES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013101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189192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A70993-9A3D-A549-B6DD-959C7883FF8D}"/>
              </a:ext>
            </a:extLst>
          </p:cNvPr>
          <p:cNvGrpSpPr/>
          <p:nvPr/>
        </p:nvGrpSpPr>
        <p:grpSpPr>
          <a:xfrm>
            <a:off x="1383895" y="5480507"/>
            <a:ext cx="915899" cy="653887"/>
            <a:chOff x="1373159" y="5480507"/>
            <a:chExt cx="915899" cy="65388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0C0E76AE-7489-CBD6-95DA-6940F3048228}"/>
                </a:ext>
              </a:extLst>
            </p:cNvPr>
            <p:cNvCxnSpPr/>
            <p:nvPr/>
          </p:nvCxnSpPr>
          <p:spPr>
            <a:xfrm>
              <a:off x="1513397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7213E838-CEB2-BD6D-4127-11CDD1EA4CA9}"/>
                </a:ext>
              </a:extLst>
            </p:cNvPr>
            <p:cNvGrpSpPr/>
            <p:nvPr/>
          </p:nvGrpSpPr>
          <p:grpSpPr>
            <a:xfrm>
              <a:off x="1373159" y="5480507"/>
              <a:ext cx="915899" cy="431717"/>
              <a:chOff x="7757785" y="5886192"/>
              <a:chExt cx="508365" cy="239621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8F66F684-A0DF-4F53-58FE-ABA5E8F1F7D1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59B7E6-0EEF-2321-6EC6-1892B7DFFC6A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F62284-62E2-FD46-9834-DB3B37D94754}"/>
              </a:ext>
            </a:extLst>
          </p:cNvPr>
          <p:cNvGrpSpPr/>
          <p:nvPr/>
        </p:nvGrpSpPr>
        <p:grpSpPr>
          <a:xfrm>
            <a:off x="5049665" y="5311077"/>
            <a:ext cx="4462326" cy="823317"/>
            <a:chOff x="5071967" y="5311077"/>
            <a:chExt cx="4462326" cy="823317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5071967" y="6134394"/>
              <a:ext cx="44623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41">
              <a:extLst>
                <a:ext uri="{FF2B5EF4-FFF2-40B4-BE49-F238E27FC236}">
                  <a16:creationId xmlns:a16="http://schemas.microsoft.com/office/drawing/2014/main" id="{0D78494E-7148-9311-73A0-6FABD5846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1829" y="5311077"/>
              <a:ext cx="602602" cy="60260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D29B00-0373-DB49-BE96-EEDA3912E88B}"/>
              </a:ext>
            </a:extLst>
          </p:cNvPr>
          <p:cNvGrpSpPr/>
          <p:nvPr/>
        </p:nvGrpSpPr>
        <p:grpSpPr>
          <a:xfrm>
            <a:off x="3139268" y="5297619"/>
            <a:ext cx="827850" cy="836775"/>
            <a:chOff x="3139268" y="5297619"/>
            <a:chExt cx="827850" cy="836775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7DC0435A-4D2E-4C38-CF98-DE29FE6BD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4218" y="5297619"/>
              <a:ext cx="704857" cy="630527"/>
            </a:xfrm>
            <a:prstGeom prst="rect">
              <a:avLst/>
            </a:prstGeom>
          </p:spPr>
        </p:pic>
        <p:cxnSp>
          <p:nvCxnSpPr>
            <p:cNvPr id="13" name="Straight Connector 45">
              <a:extLst>
                <a:ext uri="{FF2B5EF4-FFF2-40B4-BE49-F238E27FC236}">
                  <a16:creationId xmlns:a16="http://schemas.microsoft.com/office/drawing/2014/main" id="{24E1BA24-D7FA-7CAA-812C-392E1F85E38A}"/>
                </a:ext>
              </a:extLst>
            </p:cNvPr>
            <p:cNvCxnSpPr/>
            <p:nvPr/>
          </p:nvCxnSpPr>
          <p:spPr>
            <a:xfrm>
              <a:off x="3139268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07C06EE-5A35-3148-8AA0-4EFE8049FB5E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Imatge 10" descr="Imatge que conté a cobert&#10;&#10;Descripció generada automàticament">
            <a:extLst>
              <a:ext uri="{FF2B5EF4-FFF2-40B4-BE49-F238E27FC236}">
                <a16:creationId xmlns:a16="http://schemas.microsoft.com/office/drawing/2014/main" id="{8956A722-5192-5A43-A897-35F5563174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0956"/>
            <a:ext cx="6141274" cy="433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82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tge 7">
            <a:extLst>
              <a:ext uri="{FF2B5EF4-FFF2-40B4-BE49-F238E27FC236}">
                <a16:creationId xmlns:a16="http://schemas.microsoft.com/office/drawing/2014/main" id="{766EE9C9-5C7B-4D9D-86EB-919D020C7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971" y="281228"/>
            <a:ext cx="6155029" cy="4334401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LYNN MARGULIS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908788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pic>
        <p:nvPicPr>
          <p:cNvPr id="3" name="Picture 41">
            <a:extLst>
              <a:ext uri="{FF2B5EF4-FFF2-40B4-BE49-F238E27FC236}">
                <a16:creationId xmlns:a16="http://schemas.microsoft.com/office/drawing/2014/main" id="{96FF9D80-42C7-5836-91CB-FCA905BC3E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365" y="5311077"/>
            <a:ext cx="602602" cy="602602"/>
          </a:xfrm>
          <a:prstGeom prst="rect">
            <a:avLst/>
          </a:prstGeom>
        </p:spPr>
      </p:pic>
      <p:cxnSp>
        <p:nvCxnSpPr>
          <p:cNvPr id="5" name="Straight Connector 21">
            <a:extLst>
              <a:ext uri="{FF2B5EF4-FFF2-40B4-BE49-F238E27FC236}">
                <a16:creationId xmlns:a16="http://schemas.microsoft.com/office/drawing/2014/main" id="{A551C7C3-9282-085B-955B-C7214F94B890}"/>
              </a:ext>
            </a:extLst>
          </p:cNvPr>
          <p:cNvCxnSpPr>
            <a:cxnSpLocks/>
          </p:cNvCxnSpPr>
          <p:nvPr/>
        </p:nvCxnSpPr>
        <p:spPr>
          <a:xfrm>
            <a:off x="2225830" y="6134394"/>
            <a:ext cx="282567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F9CDFB6-B534-234E-B44C-6B49A79ABBD6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20" dirty="0">
                <a:latin typeface="Calibri" charset="0"/>
                <a:cs typeface="Calibri" charset="0"/>
              </a:rPr>
              <a:t>AL LADO DE LA EXPOSICIÓN TEMPORAL, Está EL Acceso A LA SALA LYNN MARGULIS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58E381-A63B-6E41-82F3-B069C2D22DE5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21C085-72AE-8E49-894E-D516C9F7E48E}"/>
              </a:ext>
            </a:extLst>
          </p:cNvPr>
          <p:cNvGrpSpPr/>
          <p:nvPr/>
        </p:nvGrpSpPr>
        <p:grpSpPr>
          <a:xfrm>
            <a:off x="665653" y="5480507"/>
            <a:ext cx="915899" cy="653887"/>
            <a:chOff x="1373159" y="5480507"/>
            <a:chExt cx="915899" cy="653887"/>
          </a:xfrm>
        </p:grpSpPr>
        <p:cxnSp>
          <p:nvCxnSpPr>
            <p:cNvPr id="25" name="Straight Connector 31">
              <a:extLst>
                <a:ext uri="{FF2B5EF4-FFF2-40B4-BE49-F238E27FC236}">
                  <a16:creationId xmlns:a16="http://schemas.microsoft.com/office/drawing/2014/main" id="{2EA28AE8-8FCB-B246-9C1D-59456A370F95}"/>
                </a:ext>
              </a:extLst>
            </p:cNvPr>
            <p:cNvCxnSpPr/>
            <p:nvPr/>
          </p:nvCxnSpPr>
          <p:spPr>
            <a:xfrm>
              <a:off x="1513397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32">
              <a:extLst>
                <a:ext uri="{FF2B5EF4-FFF2-40B4-BE49-F238E27FC236}">
                  <a16:creationId xmlns:a16="http://schemas.microsoft.com/office/drawing/2014/main" id="{5B5554E8-22FC-C34D-A3C1-16489326ECB0}"/>
                </a:ext>
              </a:extLst>
            </p:cNvPr>
            <p:cNvGrpSpPr/>
            <p:nvPr/>
          </p:nvGrpSpPr>
          <p:grpSpPr>
            <a:xfrm>
              <a:off x="1373159" y="5480507"/>
              <a:ext cx="915899" cy="431717"/>
              <a:chOff x="7757785" y="5886192"/>
              <a:chExt cx="508365" cy="23962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FA7167F8-21CA-AC40-B421-EFFD39AD24A9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55C0973-6D67-564B-AAB9-526B9504C97A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8FDE5B-2EAD-F645-9E01-69B36758D7F2}"/>
              </a:ext>
            </a:extLst>
          </p:cNvPr>
          <p:cNvCxnSpPr>
            <a:cxnSpLocks/>
          </p:cNvCxnSpPr>
          <p:nvPr/>
        </p:nvCxnSpPr>
        <p:spPr>
          <a:xfrm>
            <a:off x="7658107" y="6134394"/>
            <a:ext cx="25229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tge 7">
            <a:extLst>
              <a:ext uri="{FF2B5EF4-FFF2-40B4-BE49-F238E27FC236}">
                <a16:creationId xmlns:a16="http://schemas.microsoft.com/office/drawing/2014/main" id="{E4E6403A-D13C-054B-B45C-1075737971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107" y="4969488"/>
            <a:ext cx="2522956" cy="1115461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B2599EF7-610A-304D-BCCA-44FCB9A1AAB1}"/>
              </a:ext>
            </a:extLst>
          </p:cNvPr>
          <p:cNvGrpSpPr/>
          <p:nvPr/>
        </p:nvGrpSpPr>
        <p:grpSpPr>
          <a:xfrm>
            <a:off x="6109905" y="5355146"/>
            <a:ext cx="881785" cy="779248"/>
            <a:chOff x="5904851" y="5355146"/>
            <a:chExt cx="881785" cy="77924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352A418-A5E4-8E4E-A4A4-896A79CAE396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72C8280-484D-B44B-A342-4D988F1CA4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2484E5B-4F76-2C4D-891C-A9C980B34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43" name="Straight Arrow Connector 24">
              <a:extLst>
                <a:ext uri="{FF2B5EF4-FFF2-40B4-BE49-F238E27FC236}">
                  <a16:creationId xmlns:a16="http://schemas.microsoft.com/office/drawing/2014/main" id="{B7A12086-A513-314E-9341-E58D4578B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7336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LAB MATH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7650978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6F029F7-58D4-5045-BF1D-72D66604CAFA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40" dirty="0">
                <a:latin typeface="Calibri" charset="0"/>
                <a:cs typeface="Calibri" charset="0"/>
              </a:rPr>
              <a:t>A LA IZQUIERDA DE LA SALA DE EXPOSICIONES Temporales, ESTÁ EL LAB MATH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8511B04-C13F-8A4E-B7F7-320A75840161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4B10-11B3-5E48-810D-256C7A8C1238}"/>
              </a:ext>
            </a:extLst>
          </p:cNvPr>
          <p:cNvGrpSpPr/>
          <p:nvPr/>
        </p:nvGrpSpPr>
        <p:grpSpPr>
          <a:xfrm>
            <a:off x="3323063" y="5311077"/>
            <a:ext cx="4394857" cy="823317"/>
            <a:chOff x="3323063" y="5311077"/>
            <a:chExt cx="4394857" cy="82331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223CA2-1294-964D-9A36-11205BB01640}"/>
                </a:ext>
              </a:extLst>
            </p:cNvPr>
            <p:cNvCxnSpPr>
              <a:cxnSpLocks/>
            </p:cNvCxnSpPr>
            <p:nvPr/>
          </p:nvCxnSpPr>
          <p:spPr>
            <a:xfrm>
              <a:off x="3323063" y="6134394"/>
              <a:ext cx="439485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1">
              <a:extLst>
                <a:ext uri="{FF2B5EF4-FFF2-40B4-BE49-F238E27FC236}">
                  <a16:creationId xmlns:a16="http://schemas.microsoft.com/office/drawing/2014/main" id="{D8166B5D-1897-5644-B964-3F943733D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9190" y="5311077"/>
              <a:ext cx="602602" cy="60260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FAF22-B4D8-664E-BE1A-398660F74C44}"/>
              </a:ext>
            </a:extLst>
          </p:cNvPr>
          <p:cNvGrpSpPr/>
          <p:nvPr/>
        </p:nvGrpSpPr>
        <p:grpSpPr>
          <a:xfrm>
            <a:off x="1223453" y="5320705"/>
            <a:ext cx="1230818" cy="813689"/>
            <a:chOff x="5437175" y="5320705"/>
            <a:chExt cx="1230818" cy="813689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0F668D8-F8F9-4146-A814-136E84080A0E}"/>
                </a:ext>
              </a:extLst>
            </p:cNvPr>
            <p:cNvCxnSpPr>
              <a:cxnSpLocks/>
            </p:cNvCxnSpPr>
            <p:nvPr/>
          </p:nvCxnSpPr>
          <p:spPr>
            <a:xfrm>
              <a:off x="5437175" y="6134394"/>
              <a:ext cx="123081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0">
              <a:extLst>
                <a:ext uri="{FF2B5EF4-FFF2-40B4-BE49-F238E27FC236}">
                  <a16:creationId xmlns:a16="http://schemas.microsoft.com/office/drawing/2014/main" id="{903727F4-1E26-A748-A489-04095FFF7447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5592308" y="5320705"/>
              <a:ext cx="1028451" cy="734862"/>
              <a:chOff x="4890374" y="5724275"/>
              <a:chExt cx="905568" cy="647058"/>
            </a:xfrm>
          </p:grpSpPr>
          <p:pic>
            <p:nvPicPr>
              <p:cNvPr id="49" name="Picture 41">
                <a:extLst>
                  <a:ext uri="{FF2B5EF4-FFF2-40B4-BE49-F238E27FC236}">
                    <a16:creationId xmlns:a16="http://schemas.microsoft.com/office/drawing/2014/main" id="{9B94D48A-B30F-D843-9900-A67371E148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50" name="Picture 42">
                <a:extLst>
                  <a:ext uri="{FF2B5EF4-FFF2-40B4-BE49-F238E27FC236}">
                    <a16:creationId xmlns:a16="http://schemas.microsoft.com/office/drawing/2014/main" id="{E6FC0CAF-1787-F240-825C-A0EC71456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51" name="Picture 43">
                <a:extLst>
                  <a:ext uri="{FF2B5EF4-FFF2-40B4-BE49-F238E27FC236}">
                    <a16:creationId xmlns:a16="http://schemas.microsoft.com/office/drawing/2014/main" id="{8A644EE0-91E7-314E-AF65-7EFE57ADE8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735EDB2B-834A-0543-A159-A38EED561B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9" y="282440"/>
            <a:ext cx="6152400" cy="433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D608548-24E7-9E4D-927C-ADE87DD74EF1}"/>
              </a:ext>
            </a:extLst>
          </p:cNvPr>
          <p:cNvGrpSpPr/>
          <p:nvPr/>
        </p:nvGrpSpPr>
        <p:grpSpPr>
          <a:xfrm>
            <a:off x="8836491" y="4969363"/>
            <a:ext cx="1234598" cy="1165031"/>
            <a:chOff x="8691528" y="4969363"/>
            <a:chExt cx="1234598" cy="116503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3FC622-8CF8-1A47-B38F-F06AD442C8E3}"/>
                </a:ext>
              </a:extLst>
            </p:cNvPr>
            <p:cNvCxnSpPr>
              <a:cxnSpLocks/>
            </p:cNvCxnSpPr>
            <p:nvPr/>
          </p:nvCxnSpPr>
          <p:spPr>
            <a:xfrm>
              <a:off x="8691528" y="6134394"/>
              <a:ext cx="122945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16B3E7F-479E-3E4D-8A18-B0E19DA6CB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1528" y="4969363"/>
              <a:ext cx="1234598" cy="1115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0347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LADO DEL LAB MATH ESTÁ </a:t>
            </a:r>
            <a:r>
              <a:rPr lang="en-US" sz="2200" spc="50" dirty="0">
                <a:latin typeface="Calibri" charset="0"/>
                <a:cs typeface="Calibri" charset="0"/>
              </a:rPr>
              <a:t>LA GRADA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GRADA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789291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205355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F5033F-D21F-4340-9FE8-5B8A1F60032F}"/>
              </a:ext>
            </a:extLst>
          </p:cNvPr>
          <p:cNvGrpSpPr/>
          <p:nvPr/>
        </p:nvGrpSpPr>
        <p:grpSpPr>
          <a:xfrm>
            <a:off x="3190511" y="5480507"/>
            <a:ext cx="915899" cy="653887"/>
            <a:chOff x="3045548" y="5480507"/>
            <a:chExt cx="915899" cy="653887"/>
          </a:xfrm>
        </p:grpSpPr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06932E79-F008-D9A8-19C9-E1C42D6E8FF1}"/>
                </a:ext>
              </a:extLst>
            </p:cNvPr>
            <p:cNvGrpSpPr/>
            <p:nvPr/>
          </p:nvGrpSpPr>
          <p:grpSpPr>
            <a:xfrm>
              <a:off x="3045548" y="5480507"/>
              <a:ext cx="915899" cy="431717"/>
              <a:chOff x="7757785" y="5886192"/>
              <a:chExt cx="508365" cy="239621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13248CD-67EF-AA4F-537C-AC777F20B35E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44F2E53-0FC9-E34D-4272-68AF69BC6129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  <p:cxnSp>
          <p:nvCxnSpPr>
            <p:cNvPr id="14" name="Straight Connector 31">
              <a:extLst>
                <a:ext uri="{FF2B5EF4-FFF2-40B4-BE49-F238E27FC236}">
                  <a16:creationId xmlns:a16="http://schemas.microsoft.com/office/drawing/2014/main" id="{FDA94E7F-CCCF-D2A1-89EC-843A0D67861F}"/>
                </a:ext>
              </a:extLst>
            </p:cNvPr>
            <p:cNvCxnSpPr/>
            <p:nvPr/>
          </p:nvCxnSpPr>
          <p:spPr>
            <a:xfrm>
              <a:off x="3161724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3DC426E-DF06-C247-8FFA-28E6C2279A08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9993ABE-C099-B146-9DFF-27F37CCC5DC4}"/>
              </a:ext>
            </a:extLst>
          </p:cNvPr>
          <p:cNvGrpSpPr/>
          <p:nvPr/>
        </p:nvGrpSpPr>
        <p:grpSpPr>
          <a:xfrm>
            <a:off x="6887497" y="5248438"/>
            <a:ext cx="804593" cy="885956"/>
            <a:chOff x="6243907" y="5248438"/>
            <a:chExt cx="804593" cy="88595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A07FEB8-14A4-5843-8A04-10CF3DC2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392" y="5248438"/>
              <a:ext cx="771601" cy="771601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2DF3696-7191-334C-A543-208D2C3A44FB}"/>
                </a:ext>
              </a:extLst>
            </p:cNvPr>
            <p:cNvCxnSpPr>
              <a:cxnSpLocks/>
            </p:cNvCxnSpPr>
            <p:nvPr/>
          </p:nvCxnSpPr>
          <p:spPr>
            <a:xfrm>
              <a:off x="6243907" y="6134394"/>
              <a:ext cx="80459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87D36615-E9A5-BD4B-BD1F-19D962E72C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7" y="280925"/>
            <a:ext cx="6152401" cy="43347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218227-1CCE-2A45-965F-D5AE791A0F83}"/>
              </a:ext>
            </a:extLst>
          </p:cNvPr>
          <p:cNvGrpSpPr/>
          <p:nvPr/>
        </p:nvGrpSpPr>
        <p:grpSpPr>
          <a:xfrm>
            <a:off x="4526446" y="4969363"/>
            <a:ext cx="1234598" cy="1165031"/>
            <a:chOff x="4526446" y="4969363"/>
            <a:chExt cx="1234598" cy="116503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1E9E804-7963-D44C-9F32-65CF2BF3EFE4}"/>
                </a:ext>
              </a:extLst>
            </p:cNvPr>
            <p:cNvCxnSpPr>
              <a:cxnSpLocks/>
            </p:cNvCxnSpPr>
            <p:nvPr/>
          </p:nvCxnSpPr>
          <p:spPr>
            <a:xfrm>
              <a:off x="4526446" y="6134394"/>
              <a:ext cx="122945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C78B35E-4846-1040-A537-3CFF3C43C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26446" y="4969363"/>
              <a:ext cx="1234598" cy="1115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569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7069427" y="6134394"/>
            <a:ext cx="300268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786D26A9-5FCD-FA4B-8039-A1F01AAB82EA}"/>
              </a:ext>
            </a:extLst>
          </p:cNvPr>
          <p:cNvGrpSpPr/>
          <p:nvPr/>
        </p:nvGrpSpPr>
        <p:grpSpPr>
          <a:xfrm>
            <a:off x="3063639" y="5219999"/>
            <a:ext cx="1082125" cy="914395"/>
            <a:chOff x="3468959" y="5219999"/>
            <a:chExt cx="1082125" cy="914395"/>
          </a:xfrm>
        </p:grpSpPr>
        <p:cxnSp>
          <p:nvCxnSpPr>
            <p:cNvPr id="20" name="Straight Connector 19"/>
            <p:cNvCxnSpPr>
              <a:cxnSpLocks/>
            </p:cNvCxnSpPr>
            <p:nvPr/>
          </p:nvCxnSpPr>
          <p:spPr>
            <a:xfrm>
              <a:off x="3468959" y="6134394"/>
              <a:ext cx="10821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7"/>
            <p:cNvGrpSpPr/>
            <p:nvPr/>
          </p:nvGrpSpPr>
          <p:grpSpPr>
            <a:xfrm>
              <a:off x="3773562" y="5219999"/>
              <a:ext cx="536046" cy="783541"/>
              <a:chOff x="1067619" y="1253110"/>
              <a:chExt cx="421316" cy="61584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619" y="1253110"/>
                <a:ext cx="421316" cy="42131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78700" y="1669797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70AF141-60E2-DC4D-8A1A-A20CA3F160B4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200" cap="all" spc="50" dirty="0">
                <a:latin typeface="Calibri" charset="0"/>
                <a:ea typeface="Calibri" charset="0"/>
                <a:cs typeface="Calibri" charset="0"/>
              </a:rPr>
              <a:t>COSMOCAIXA TIENE ENTRADA A PIE DE </a:t>
            </a:r>
            <a:r>
              <a:rPr lang="en-US" sz="2200" cap="all" spc="50" dirty="0">
                <a:latin typeface="Calibri" charset="0"/>
                <a:cs typeface="Calibri" charset="0"/>
              </a:rPr>
              <a:t>CALLE POR la </a:t>
            </a:r>
            <a:r>
              <a:rPr lang="es-ES_tradnl" sz="2200" cap="all" spc="50" dirty="0">
                <a:latin typeface="Calibri" charset="0"/>
                <a:cs typeface="Calibri" charset="0"/>
              </a:rPr>
              <a:t>calle</a:t>
            </a:r>
            <a:r>
              <a:rPr lang="en-US" sz="2200" cap="all" spc="50" dirty="0">
                <a:latin typeface="Calibri" charset="0"/>
                <a:cs typeface="Calibri" charset="0"/>
              </a:rPr>
              <a:t> DE ISAAC NEWTON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DD5ACA-F8A3-A64F-B660-7BDAB0246883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D595E2-EC9D-524F-A4B8-07A4B3AD6123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n-U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ENTRADA A cosmoCAIXA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E55803B-37D6-1C43-B2B9-35EF221FF4FB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DC4445-4CF3-F646-B770-84852CF22376}"/>
              </a:ext>
            </a:extLst>
          </p:cNvPr>
          <p:cNvGrpSpPr/>
          <p:nvPr/>
        </p:nvGrpSpPr>
        <p:grpSpPr>
          <a:xfrm>
            <a:off x="2294656" y="5378921"/>
            <a:ext cx="689763" cy="755473"/>
            <a:chOff x="3594426" y="5378921"/>
            <a:chExt cx="689763" cy="75547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CF36B98-E1B1-C047-BB0E-C74501BD7543}"/>
                </a:ext>
              </a:extLst>
            </p:cNvPr>
            <p:cNvCxnSpPr>
              <a:cxnSpLocks/>
            </p:cNvCxnSpPr>
            <p:nvPr/>
          </p:nvCxnSpPr>
          <p:spPr>
            <a:xfrm>
              <a:off x="3594426" y="6134394"/>
              <a:ext cx="65685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1FC4641-F3EE-5D45-825B-4221C5CD6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9171" y="5378921"/>
              <a:ext cx="675018" cy="536043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BC40C83-7111-2148-B990-F594122879FE}"/>
              </a:ext>
            </a:extLst>
          </p:cNvPr>
          <p:cNvSpPr/>
          <p:nvPr/>
        </p:nvSpPr>
        <p:spPr>
          <a:xfrm>
            <a:off x="-1" y="917815"/>
            <a:ext cx="1220933" cy="27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2000" tIns="36000" rIns="72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entrada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53231-9EA6-044D-94A4-6348948D6A91}"/>
              </a:ext>
            </a:extLst>
          </p:cNvPr>
          <p:cNvGrpSpPr/>
          <p:nvPr/>
        </p:nvGrpSpPr>
        <p:grpSpPr>
          <a:xfrm>
            <a:off x="603504" y="4968398"/>
            <a:ext cx="1612961" cy="1165996"/>
            <a:chOff x="576072" y="4968398"/>
            <a:chExt cx="1612961" cy="1165996"/>
          </a:xfrm>
        </p:grpSpPr>
        <p:cxnSp>
          <p:nvCxnSpPr>
            <p:cNvPr id="18" name="Straight Connector 17"/>
            <p:cNvCxnSpPr>
              <a:cxnSpLocks/>
            </p:cNvCxnSpPr>
            <p:nvPr/>
          </p:nvCxnSpPr>
          <p:spPr>
            <a:xfrm>
              <a:off x="576072" y="6134394"/>
              <a:ext cx="16129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6123277-C2D7-7E4C-8E60-AC18D932A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1" t="4295"/>
            <a:stretch/>
          </p:blipFill>
          <p:spPr>
            <a:xfrm>
              <a:off x="576072" y="4968398"/>
              <a:ext cx="1612961" cy="1105200"/>
            </a:xfrm>
            <a:prstGeom prst="rect">
              <a:avLst/>
            </a:prstGeom>
          </p:spPr>
        </p:pic>
      </p:grpSp>
      <p:pic>
        <p:nvPicPr>
          <p:cNvPr id="42" name="Imatge 5" descr="Imatge que conté cel, a l’aire lliure, núvol, finestra&#10;&#10;Descripció generada automàticament">
            <a:extLst>
              <a:ext uri="{FF2B5EF4-FFF2-40B4-BE49-F238E27FC236}">
                <a16:creationId xmlns:a16="http://schemas.microsoft.com/office/drawing/2014/main" id="{4F4196CF-5318-AB4A-8B8C-A951D946BE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564" y="275197"/>
            <a:ext cx="6169318" cy="4334400"/>
          </a:xfrm>
          <a:prstGeom prst="rect">
            <a:avLst/>
          </a:prstGeom>
        </p:spPr>
      </p:pic>
      <p:pic>
        <p:nvPicPr>
          <p:cNvPr id="43" name="Imatge 5" descr="Imatge que conté cel, a l’aire lliure, núvol, finestra&#10;&#10;Descripció generada automàticament">
            <a:extLst>
              <a:ext uri="{FF2B5EF4-FFF2-40B4-BE49-F238E27FC236}">
                <a16:creationId xmlns:a16="http://schemas.microsoft.com/office/drawing/2014/main" id="{929878D5-485C-B94E-B83E-9D78F21579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4718" r="-1" b="8839"/>
          <a:stretch/>
        </p:blipFill>
        <p:spPr>
          <a:xfrm>
            <a:off x="7069427" y="4968341"/>
            <a:ext cx="3002688" cy="110606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72FF5F3-C9E3-504F-B2F2-2EC45E33CF5A}"/>
              </a:ext>
            </a:extLst>
          </p:cNvPr>
          <p:cNvSpPr/>
          <p:nvPr/>
        </p:nvSpPr>
        <p:spPr>
          <a:xfrm>
            <a:off x="-1" y="1240545"/>
            <a:ext cx="1220933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16594F-BF1A-4047-861D-841F9D078C3A}"/>
              </a:ext>
            </a:extLst>
          </p:cNvPr>
          <p:cNvGrpSpPr/>
          <p:nvPr/>
        </p:nvGrpSpPr>
        <p:grpSpPr>
          <a:xfrm>
            <a:off x="4507285" y="5194398"/>
            <a:ext cx="1525935" cy="939996"/>
            <a:chOff x="7086600" y="5194398"/>
            <a:chExt cx="1525935" cy="93999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9F4C6-29F3-344F-8D48-FAA78BDD568B}"/>
                </a:ext>
              </a:extLst>
            </p:cNvPr>
            <p:cNvCxnSpPr/>
            <p:nvPr/>
          </p:nvCxnSpPr>
          <p:spPr>
            <a:xfrm>
              <a:off x="7086600" y="6134394"/>
              <a:ext cx="152593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C606079-2280-BC4D-B614-B3DF33DD6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13" y="5194398"/>
              <a:ext cx="854709" cy="7918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AB335AC-88ED-DF4C-BE40-31A587BCB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7722874" y="5405545"/>
              <a:ext cx="253386" cy="253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3195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MURO GEOLÓGICO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121C380-134F-724B-A571-94639F1A4F09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s-ES_tradnl" sz="2200" cap="all" spc="50" dirty="0">
                <a:latin typeface="Calibri" charset="0"/>
                <a:cs typeface="Calibri" charset="0"/>
              </a:rPr>
              <a:t>POR LA GRADA SE ACCEDE AL MURO Geológico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F1EDC-F153-1347-99D2-E67E74647F47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1D2D3C-0693-8C4A-9A04-45E077D9BCF0}"/>
              </a:ext>
            </a:extLst>
          </p:cNvPr>
          <p:cNvGrpSpPr/>
          <p:nvPr/>
        </p:nvGrpSpPr>
        <p:grpSpPr>
          <a:xfrm>
            <a:off x="3350134" y="5248438"/>
            <a:ext cx="804593" cy="885956"/>
            <a:chOff x="6243907" y="5248438"/>
            <a:chExt cx="804593" cy="88595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118A4A6-4531-1D4E-8BDD-0A83DDF5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392" y="5248438"/>
              <a:ext cx="771601" cy="771601"/>
            </a:xfrm>
            <a:prstGeom prst="rect">
              <a:avLst/>
            </a:prstGeom>
          </p:spPr>
        </p:pic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AC40A96-FE80-744B-AC19-C5E55AB9D894}"/>
                </a:ext>
              </a:extLst>
            </p:cNvPr>
            <p:cNvCxnSpPr>
              <a:cxnSpLocks/>
            </p:cNvCxnSpPr>
            <p:nvPr/>
          </p:nvCxnSpPr>
          <p:spPr>
            <a:xfrm>
              <a:off x="6243907" y="6134394"/>
              <a:ext cx="80459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5E0DFD9-85A8-FC45-BAEF-E75A64AD8574}"/>
              </a:ext>
            </a:extLst>
          </p:cNvPr>
          <p:cNvGrpSpPr/>
          <p:nvPr/>
        </p:nvGrpSpPr>
        <p:grpSpPr>
          <a:xfrm>
            <a:off x="4650850" y="5355146"/>
            <a:ext cx="881785" cy="779248"/>
            <a:chOff x="5904851" y="5355146"/>
            <a:chExt cx="881785" cy="77924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11B4C69-C7F5-7F4F-9D66-B34A7DFCA857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909BDF-6783-9E4F-A3A3-D56C4B62A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789B5C1-6546-7E4F-A8F7-76E644C666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36" name="Straight Arrow Connector 24">
              <a:extLst>
                <a:ext uri="{FF2B5EF4-FFF2-40B4-BE49-F238E27FC236}">
                  <a16:creationId xmlns:a16="http://schemas.microsoft.com/office/drawing/2014/main" id="{4D378B43-CDD5-4D43-9A17-E75ED5B40E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1E40954-07A9-B94E-9E94-AFA2F36694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1" y="279791"/>
            <a:ext cx="6151839" cy="4335442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/>
          </p:cNvCxnSpPr>
          <p:nvPr/>
        </p:nvCxnSpPr>
        <p:spPr>
          <a:xfrm>
            <a:off x="6017737" y="6134394"/>
            <a:ext cx="21862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51924A2-1BDB-AD4A-A01D-8E655C3C5A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7737" y="4968954"/>
            <a:ext cx="2186202" cy="11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66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>
            <a:extLst>
              <a:ext uri="{FF2B5EF4-FFF2-40B4-BE49-F238E27FC236}">
                <a16:creationId xmlns:a16="http://schemas.microsoft.com/office/drawing/2014/main" id="{802557FF-5E7F-4D05-820B-DABF324FC8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81228"/>
            <a:ext cx="6152401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FINAL DEL MURO </a:t>
            </a:r>
            <a:r>
              <a:rPr lang="en-US" sz="2200" cap="all" spc="50" dirty="0">
                <a:latin typeface="Calibri" charset="0"/>
                <a:cs typeface="Calibri" charset="0"/>
              </a:rPr>
              <a:t>GEOLÓGICO ESTÁ la </a:t>
            </a:r>
            <a:r>
              <a:rPr lang="es-ES_tradnl" sz="2200" cap="all" spc="50" dirty="0">
                <a:latin typeface="Calibri" charset="0"/>
                <a:cs typeface="Calibri" charset="0"/>
              </a:rPr>
              <a:t>exposición</a:t>
            </a:r>
            <a:r>
              <a:rPr lang="en-US" sz="2200" cap="all" spc="50" dirty="0">
                <a:latin typeface="Calibri" charset="0"/>
                <a:cs typeface="Calibri" charset="0"/>
              </a:rPr>
              <a:t> DE RESTOS </a:t>
            </a:r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Y RASTROS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7672993" y="6134394"/>
            <a:ext cx="220927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RESTOS Y RASTROS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4673817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210997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DB073492-E7FA-B731-C5F1-5BD650E3C2B4}"/>
              </a:ext>
            </a:extLst>
          </p:cNvPr>
          <p:cNvGrpSpPr/>
          <p:nvPr/>
        </p:nvGrpSpPr>
        <p:grpSpPr>
          <a:xfrm rot="5400000">
            <a:off x="1122896" y="5445977"/>
            <a:ext cx="687984" cy="688868"/>
            <a:chOff x="3352190" y="5356735"/>
            <a:chExt cx="687984" cy="688868"/>
          </a:xfrm>
        </p:grpSpPr>
        <p:cxnSp>
          <p:nvCxnSpPr>
            <p:cNvPr id="5" name="Straight Connector 22">
              <a:extLst>
                <a:ext uri="{FF2B5EF4-FFF2-40B4-BE49-F238E27FC236}">
                  <a16:creationId xmlns:a16="http://schemas.microsoft.com/office/drawing/2014/main" id="{5C655A45-121C-0CBC-1814-73B0194B7DB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95740" y="5701169"/>
              <a:ext cx="688868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3">
              <a:extLst>
                <a:ext uri="{FF2B5EF4-FFF2-40B4-BE49-F238E27FC236}">
                  <a16:creationId xmlns:a16="http://schemas.microsoft.com/office/drawing/2014/main" id="{3843C5EB-02EE-DC55-4EDC-BFE343D4E857}"/>
                </a:ext>
              </a:extLst>
            </p:cNvPr>
            <p:cNvGrpSpPr/>
            <p:nvPr/>
          </p:nvGrpSpPr>
          <p:grpSpPr>
            <a:xfrm>
              <a:off x="3352190" y="5368310"/>
              <a:ext cx="556082" cy="662300"/>
              <a:chOff x="3324285" y="5373710"/>
              <a:chExt cx="611892" cy="728770"/>
            </a:xfrm>
          </p:grpSpPr>
          <p:cxnSp>
            <p:nvCxnSpPr>
              <p:cNvPr id="8" name="Straight Arrow Connector 24">
                <a:extLst>
                  <a:ext uri="{FF2B5EF4-FFF2-40B4-BE49-F238E27FC236}">
                    <a16:creationId xmlns:a16="http://schemas.microsoft.com/office/drawing/2014/main" id="{8998FDD9-79B4-4B12-8B10-7E1B59E5BF22}"/>
                  </a:ext>
                </a:extLst>
              </p:cNvPr>
              <p:cNvCxnSpPr/>
              <p:nvPr/>
            </p:nvCxnSpPr>
            <p:spPr>
              <a:xfrm flipV="1">
                <a:off x="3630232" y="5435264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Freeform 25">
                <a:extLst>
                  <a:ext uri="{FF2B5EF4-FFF2-40B4-BE49-F238E27FC236}">
                    <a16:creationId xmlns:a16="http://schemas.microsoft.com/office/drawing/2014/main" id="{2078FEEA-56D9-8900-6F74-4835854443B3}"/>
                  </a:ext>
                </a:extLst>
              </p:cNvPr>
              <p:cNvSpPr/>
              <p:nvPr/>
            </p:nvSpPr>
            <p:spPr>
              <a:xfrm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EE655E5-223B-9C43-B563-2DA31F0F3F7D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" name="Imatge 10">
            <a:extLst>
              <a:ext uri="{FF2B5EF4-FFF2-40B4-BE49-F238E27FC236}">
                <a16:creationId xmlns:a16="http://schemas.microsoft.com/office/drawing/2014/main" id="{B61924C5-04AF-1D41-983E-47E89AC297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2993" y="4969324"/>
            <a:ext cx="2209276" cy="11159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5484C2A-508D-4E46-BBC8-B19BEBA71260}"/>
              </a:ext>
            </a:extLst>
          </p:cNvPr>
          <p:cNvGrpSpPr/>
          <p:nvPr/>
        </p:nvGrpSpPr>
        <p:grpSpPr>
          <a:xfrm>
            <a:off x="5733392" y="5311077"/>
            <a:ext cx="1442912" cy="823317"/>
            <a:chOff x="6536400" y="5311077"/>
            <a:chExt cx="1442912" cy="82331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1133AC-A891-BA4E-BF25-C734FDCAC034}"/>
                </a:ext>
              </a:extLst>
            </p:cNvPr>
            <p:cNvCxnSpPr>
              <a:cxnSpLocks/>
            </p:cNvCxnSpPr>
            <p:nvPr/>
          </p:nvCxnSpPr>
          <p:spPr>
            <a:xfrm>
              <a:off x="6536400" y="6134394"/>
              <a:ext cx="144291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41">
              <a:extLst>
                <a:ext uri="{FF2B5EF4-FFF2-40B4-BE49-F238E27FC236}">
                  <a16:creationId xmlns:a16="http://schemas.microsoft.com/office/drawing/2014/main" id="{C9D4842D-1D74-C642-80A1-B49E9FC6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0295" y="5311077"/>
              <a:ext cx="602602" cy="602602"/>
            </a:xfrm>
            <a:prstGeom prst="rect">
              <a:avLst/>
            </a:prstGeom>
          </p:spPr>
        </p:pic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FACC19D-58BA-8B47-961A-BC9A9DB63A0A}"/>
              </a:ext>
            </a:extLst>
          </p:cNvPr>
          <p:cNvCxnSpPr>
            <a:cxnSpLocks/>
          </p:cNvCxnSpPr>
          <p:nvPr/>
        </p:nvCxnSpPr>
        <p:spPr>
          <a:xfrm>
            <a:off x="2417436" y="6134394"/>
            <a:ext cx="21862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CC80E806-716C-1947-B1AB-B1F48844BC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7436" y="4968954"/>
            <a:ext cx="2186202" cy="11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48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20" dirty="0">
                <a:latin typeface="Calibri" charset="0"/>
                <a:cs typeface="Calibri" charset="0"/>
              </a:rPr>
              <a:t>A LA IZQUIERDA DE </a:t>
            </a:r>
            <a:r>
              <a:rPr lang="en-US" sz="2200" spc="20" dirty="0">
                <a:latin typeface="Calibri" charset="0"/>
                <a:ea typeface="Calibri" charset="0"/>
                <a:cs typeface="Calibri" charset="0"/>
              </a:rPr>
              <a:t>LA SALA DE EXPOSICIONES TEMPORALES ESTÁ LA SALA UNIVERSO</a:t>
            </a:r>
          </a:p>
        </p:txBody>
      </p: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8380702" y="6134394"/>
            <a:ext cx="188604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SALA UNIVERSO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7220315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8E71FB1-F743-EE42-9F4F-62A392839F5C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D64DF4-50D3-4141-9E2B-AC9AE1E37DCE}"/>
              </a:ext>
            </a:extLst>
          </p:cNvPr>
          <p:cNvGrpSpPr/>
          <p:nvPr/>
        </p:nvGrpSpPr>
        <p:grpSpPr>
          <a:xfrm>
            <a:off x="3060526" y="5311077"/>
            <a:ext cx="4313735" cy="823317"/>
            <a:chOff x="3060526" y="5311077"/>
            <a:chExt cx="4313735" cy="82331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ABDC32D-C4A6-CF4D-B789-F618D02E031E}"/>
                </a:ext>
              </a:extLst>
            </p:cNvPr>
            <p:cNvCxnSpPr>
              <a:cxnSpLocks/>
            </p:cNvCxnSpPr>
            <p:nvPr/>
          </p:nvCxnSpPr>
          <p:spPr>
            <a:xfrm>
              <a:off x="3060526" y="6134394"/>
              <a:ext cx="431373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41">
              <a:extLst>
                <a:ext uri="{FF2B5EF4-FFF2-40B4-BE49-F238E27FC236}">
                  <a16:creationId xmlns:a16="http://schemas.microsoft.com/office/drawing/2014/main" id="{6E77536E-F7C8-4D43-A268-40B0F8DF8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6092" y="5311077"/>
              <a:ext cx="602602" cy="602602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3E735B-CDFE-A844-BE27-41A2005C5FD2}"/>
              </a:ext>
            </a:extLst>
          </p:cNvPr>
          <p:cNvGrpSpPr/>
          <p:nvPr/>
        </p:nvGrpSpPr>
        <p:grpSpPr>
          <a:xfrm>
            <a:off x="995370" y="5320705"/>
            <a:ext cx="1250964" cy="813689"/>
            <a:chOff x="995370" y="5320705"/>
            <a:chExt cx="1250964" cy="813689"/>
          </a:xfrm>
        </p:grpSpPr>
        <p:cxnSp>
          <p:nvCxnSpPr>
            <p:cNvPr id="41" name="Straight Connector 70">
              <a:extLst>
                <a:ext uri="{FF2B5EF4-FFF2-40B4-BE49-F238E27FC236}">
                  <a16:creationId xmlns:a16="http://schemas.microsoft.com/office/drawing/2014/main" id="{262C186F-D0E1-5A4E-AB1A-F3794D8471DD}"/>
                </a:ext>
              </a:extLst>
            </p:cNvPr>
            <p:cNvCxnSpPr>
              <a:cxnSpLocks/>
            </p:cNvCxnSpPr>
            <p:nvPr/>
          </p:nvCxnSpPr>
          <p:spPr>
            <a:xfrm>
              <a:off x="995370" y="6134394"/>
              <a:ext cx="125096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C7D26E90-41B8-A44E-9C75-F6D49B1DC970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1132168" y="5320705"/>
              <a:ext cx="1028451" cy="734862"/>
              <a:chOff x="4890374" y="5724275"/>
              <a:chExt cx="905568" cy="647058"/>
            </a:xfrm>
          </p:grpSpPr>
          <p:pic>
            <p:nvPicPr>
              <p:cNvPr id="43" name="Picture 41">
                <a:extLst>
                  <a:ext uri="{FF2B5EF4-FFF2-40B4-BE49-F238E27FC236}">
                    <a16:creationId xmlns:a16="http://schemas.microsoft.com/office/drawing/2014/main" id="{8FB491BA-BF53-DD46-8E7F-44B4F4B4A6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44" name="Picture 42">
                <a:extLst>
                  <a:ext uri="{FF2B5EF4-FFF2-40B4-BE49-F238E27FC236}">
                    <a16:creationId xmlns:a16="http://schemas.microsoft.com/office/drawing/2014/main" id="{887BC627-FDE3-EC43-9AF2-3DB1FAD8A2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45" name="Picture 43">
                <a:extLst>
                  <a:ext uri="{FF2B5EF4-FFF2-40B4-BE49-F238E27FC236}">
                    <a16:creationId xmlns:a16="http://schemas.microsoft.com/office/drawing/2014/main" id="{F481047E-F512-614C-A03B-8DB9483EB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C9A5DB53-9F9D-874A-85A4-3523DB041DB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2" y="281229"/>
            <a:ext cx="6152399" cy="433439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5E94B-77E4-8D4B-9552-D4BE7E0644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0702" y="4969448"/>
            <a:ext cx="1886148" cy="11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55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FINAL DE LA PLANTA –5, A LA DERECHA, ESTÁN LOS BAÑOS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BAÑOS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DBD3695-4ACE-9542-BD86-F640298AF427}"/>
              </a:ext>
            </a:extLst>
          </p:cNvPr>
          <p:cNvGrpSpPr/>
          <p:nvPr/>
        </p:nvGrpSpPr>
        <p:grpSpPr>
          <a:xfrm>
            <a:off x="2038852" y="5446418"/>
            <a:ext cx="675000" cy="687984"/>
            <a:chOff x="2042027" y="5446418"/>
            <a:chExt cx="675000" cy="687984"/>
          </a:xfrm>
        </p:grpSpPr>
        <p:cxnSp>
          <p:nvCxnSpPr>
            <p:cNvPr id="12" name="Straight Connector 22">
              <a:extLst>
                <a:ext uri="{FF2B5EF4-FFF2-40B4-BE49-F238E27FC236}">
                  <a16:creationId xmlns:a16="http://schemas.microsoft.com/office/drawing/2014/main" id="{AE73BB5E-D625-4704-56BA-DA835C5871B0}"/>
                </a:ext>
              </a:extLst>
            </p:cNvPr>
            <p:cNvCxnSpPr>
              <a:cxnSpLocks/>
            </p:cNvCxnSpPr>
            <p:nvPr/>
          </p:nvCxnSpPr>
          <p:spPr>
            <a:xfrm>
              <a:off x="2042027" y="6134402"/>
              <a:ext cx="675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23">
              <a:extLst>
                <a:ext uri="{FF2B5EF4-FFF2-40B4-BE49-F238E27FC236}">
                  <a16:creationId xmlns:a16="http://schemas.microsoft.com/office/drawing/2014/main" id="{DB3B9BD2-922E-9C2F-2DB2-F6F2A57E6D8A}"/>
                </a:ext>
              </a:extLst>
            </p:cNvPr>
            <p:cNvGrpSpPr/>
            <p:nvPr/>
          </p:nvGrpSpPr>
          <p:grpSpPr>
            <a:xfrm rot="5400000">
              <a:off x="2101486" y="5393309"/>
              <a:ext cx="556082" cy="662300"/>
              <a:chOff x="3324285" y="5373710"/>
              <a:chExt cx="611892" cy="728770"/>
            </a:xfrm>
          </p:grpSpPr>
          <p:cxnSp>
            <p:nvCxnSpPr>
              <p:cNvPr id="14" name="Straight Arrow Connector 24">
                <a:extLst>
                  <a:ext uri="{FF2B5EF4-FFF2-40B4-BE49-F238E27FC236}">
                    <a16:creationId xmlns:a16="http://schemas.microsoft.com/office/drawing/2014/main" id="{376D1CF9-AA34-CE06-38D4-BD8753151E5F}"/>
                  </a:ext>
                </a:extLst>
              </p:cNvPr>
              <p:cNvCxnSpPr/>
              <p:nvPr/>
            </p:nvCxnSpPr>
            <p:spPr>
              <a:xfrm flipV="1">
                <a:off x="3630232" y="5435264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D76076BE-3251-3509-E1F0-5282BCB1126E}"/>
                  </a:ext>
                </a:extLst>
              </p:cNvPr>
              <p:cNvSpPr/>
              <p:nvPr/>
            </p:nvSpPr>
            <p:spPr>
              <a:xfrm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6" name="Group 45">
            <a:extLst>
              <a:ext uri="{FF2B5EF4-FFF2-40B4-BE49-F238E27FC236}">
                <a16:creationId xmlns:a16="http://schemas.microsoft.com/office/drawing/2014/main" id="{8CE45E4E-B905-827B-6532-3A3B31F93D29}"/>
              </a:ext>
            </a:extLst>
          </p:cNvPr>
          <p:cNvGrpSpPr/>
          <p:nvPr/>
        </p:nvGrpSpPr>
        <p:grpSpPr>
          <a:xfrm>
            <a:off x="5581802" y="5320705"/>
            <a:ext cx="1074336" cy="813689"/>
            <a:chOff x="4248753" y="5320705"/>
            <a:chExt cx="1074336" cy="813689"/>
          </a:xfrm>
        </p:grpSpPr>
        <p:cxnSp>
          <p:nvCxnSpPr>
            <p:cNvPr id="17" name="Straight Connector 46">
              <a:extLst>
                <a:ext uri="{FF2B5EF4-FFF2-40B4-BE49-F238E27FC236}">
                  <a16:creationId xmlns:a16="http://schemas.microsoft.com/office/drawing/2014/main" id="{B50D683F-720C-3400-A8D9-7B1C68901A43}"/>
                </a:ext>
              </a:extLst>
            </p:cNvPr>
            <p:cNvCxnSpPr/>
            <p:nvPr/>
          </p:nvCxnSpPr>
          <p:spPr>
            <a:xfrm flipH="1">
              <a:off x="4248753" y="6134394"/>
              <a:ext cx="10743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7">
              <a:extLst>
                <a:ext uri="{FF2B5EF4-FFF2-40B4-BE49-F238E27FC236}">
                  <a16:creationId xmlns:a16="http://schemas.microsoft.com/office/drawing/2014/main" id="{F0C31AAD-57CC-261D-D797-5F681095653E}"/>
                </a:ext>
              </a:extLst>
            </p:cNvPr>
            <p:cNvGrpSpPr>
              <a:grpSpLocks/>
            </p:cNvGrpSpPr>
            <p:nvPr/>
          </p:nvGrpSpPr>
          <p:grpSpPr>
            <a:xfrm>
              <a:off x="4293710" y="5320705"/>
              <a:ext cx="1029378" cy="734862"/>
              <a:chOff x="4890374" y="5724275"/>
              <a:chExt cx="905568" cy="647058"/>
            </a:xfrm>
          </p:grpSpPr>
          <p:pic>
            <p:nvPicPr>
              <p:cNvPr id="19" name="Picture 48">
                <a:extLst>
                  <a:ext uri="{FF2B5EF4-FFF2-40B4-BE49-F238E27FC236}">
                    <a16:creationId xmlns:a16="http://schemas.microsoft.com/office/drawing/2014/main" id="{FAEEFBDC-671E-A0F3-D431-173E29BC0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20" name="Picture 49">
                <a:extLst>
                  <a:ext uri="{FF2B5EF4-FFF2-40B4-BE49-F238E27FC236}">
                    <a16:creationId xmlns:a16="http://schemas.microsoft.com/office/drawing/2014/main" id="{61A1CB4E-C699-E2EE-7E52-335FF1380B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21" name="Picture 50">
                <a:extLst>
                  <a:ext uri="{FF2B5EF4-FFF2-40B4-BE49-F238E27FC236}">
                    <a16:creationId xmlns:a16="http://schemas.microsoft.com/office/drawing/2014/main" id="{2A5F345A-0B75-26EC-616D-630A22EE43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3" name="Group 6">
            <a:extLst>
              <a:ext uri="{FF2B5EF4-FFF2-40B4-BE49-F238E27FC236}">
                <a16:creationId xmlns:a16="http://schemas.microsoft.com/office/drawing/2014/main" id="{C75633F4-CFDB-F9D0-BE12-AC1A0CC1DE1A}"/>
              </a:ext>
            </a:extLst>
          </p:cNvPr>
          <p:cNvGrpSpPr/>
          <p:nvPr/>
        </p:nvGrpSpPr>
        <p:grpSpPr>
          <a:xfrm>
            <a:off x="8177545" y="5297619"/>
            <a:ext cx="827850" cy="836775"/>
            <a:chOff x="8731657" y="5297619"/>
            <a:chExt cx="827850" cy="836775"/>
          </a:xfrm>
        </p:grpSpPr>
        <p:pic>
          <p:nvPicPr>
            <p:cNvPr id="24" name="Picture 39">
              <a:extLst>
                <a:ext uri="{FF2B5EF4-FFF2-40B4-BE49-F238E27FC236}">
                  <a16:creationId xmlns:a16="http://schemas.microsoft.com/office/drawing/2014/main" id="{C14997A7-2A32-D261-F0B0-7C19AE63E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25" name="Straight Connector 45">
              <a:extLst>
                <a:ext uri="{FF2B5EF4-FFF2-40B4-BE49-F238E27FC236}">
                  <a16:creationId xmlns:a16="http://schemas.microsoft.com/office/drawing/2014/main" id="{322B07E5-B9F5-A2E5-A46F-0B73138C2050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BEF2597D-E163-A447-8F63-31B0E06DC78A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30CB41-0ACB-354F-8D90-956361497128}"/>
              </a:ext>
            </a:extLst>
          </p:cNvPr>
          <p:cNvGrpSpPr/>
          <p:nvPr/>
        </p:nvGrpSpPr>
        <p:grpSpPr>
          <a:xfrm>
            <a:off x="6693088" y="5314368"/>
            <a:ext cx="1081168" cy="820026"/>
            <a:chOff x="5132366" y="5314368"/>
            <a:chExt cx="1081168" cy="82002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3F22AA9-FBE9-7A49-A169-A3BADE89872F}"/>
                </a:ext>
              </a:extLst>
            </p:cNvPr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947C875-B508-BB41-8A15-457D7FBF5BA0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6E6848E-F816-194F-A966-2976BF9AA7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8918B9A-D707-2E47-9212-9E8905B4F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838C2AF6-246F-C049-AB1A-6C3E401FD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CBE9342-13DB-B14A-AF1A-72E3EB46A556}"/>
              </a:ext>
            </a:extLst>
          </p:cNvPr>
          <p:cNvGrpSpPr/>
          <p:nvPr/>
        </p:nvGrpSpPr>
        <p:grpSpPr>
          <a:xfrm>
            <a:off x="3543249" y="5323737"/>
            <a:ext cx="1238314" cy="810657"/>
            <a:chOff x="8153044" y="5323737"/>
            <a:chExt cx="1238314" cy="81065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893A1A6-9DBE-3C47-ABE0-F22207C0FD9E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54C1D0F-0E49-C542-9468-6DE9EEB864BA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F5AC0D7-8CCF-4345-BB75-E26FD1ABA47E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839EBA67-C2C5-1D41-A1DB-91BE858122AC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61" name="Rounded Rectangle 60">
                    <a:extLst>
                      <a:ext uri="{FF2B5EF4-FFF2-40B4-BE49-F238E27FC236}">
                        <a16:creationId xmlns:a16="http://schemas.microsoft.com/office/drawing/2014/main" id="{E783175E-69CA-F449-BE65-072CA370312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02253842-7664-6B44-95E3-372C7A5AA3C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9" name="Rounded Rectangle 68">
                    <a:extLst>
                      <a:ext uri="{FF2B5EF4-FFF2-40B4-BE49-F238E27FC236}">
                        <a16:creationId xmlns:a16="http://schemas.microsoft.com/office/drawing/2014/main" id="{D7535EEA-F550-7D42-903A-4A1A2C1F57E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0" name="Rounded Rectangle 69">
                    <a:extLst>
                      <a:ext uri="{FF2B5EF4-FFF2-40B4-BE49-F238E27FC236}">
                        <a16:creationId xmlns:a16="http://schemas.microsoft.com/office/drawing/2014/main" id="{D81FE5CA-C284-FC4D-A1D7-3E1B7243825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1" name="Rounded Rectangle 70">
                    <a:extLst>
                      <a:ext uri="{FF2B5EF4-FFF2-40B4-BE49-F238E27FC236}">
                        <a16:creationId xmlns:a16="http://schemas.microsoft.com/office/drawing/2014/main" id="{AC1CD61E-E613-E944-93D4-C157FD8A3CA4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A73319BB-CD70-7740-9E68-A02122235A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58" name="Picture 73">
                <a:extLst>
                  <a:ext uri="{FF2B5EF4-FFF2-40B4-BE49-F238E27FC236}">
                    <a16:creationId xmlns:a16="http://schemas.microsoft.com/office/drawing/2014/main" id="{0BFBDBF0-B5AB-2246-8D96-BF3E6BA30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53A9C30-081C-F64F-BB58-C753B32F8DA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1" y="275701"/>
            <a:ext cx="6152400" cy="43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546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2882" y="6242400"/>
            <a:ext cx="10348856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20" dirty="0">
                <a:latin typeface="Calibri" charset="0"/>
                <a:ea typeface="Calibri" charset="0"/>
                <a:cs typeface="Calibri" charset="0"/>
              </a:rPr>
              <a:t>AL FINAL DE LA PLANTA –5, A LA IZQUIERDA, ESTÁ EL ACCESO AL BOSQUE INUNDADO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82882" y="3130079"/>
            <a:ext cx="3832711" cy="716707"/>
            <a:chOff x="182882" y="3130079"/>
            <a:chExt cx="3832711" cy="716707"/>
          </a:xfrm>
        </p:grpSpPr>
        <p:sp>
          <p:nvSpPr>
            <p:cNvPr id="28" name="Rectangle 27"/>
            <p:cNvSpPr/>
            <p:nvPr/>
          </p:nvSpPr>
          <p:spPr>
            <a:xfrm>
              <a:off x="182882" y="3130079"/>
              <a:ext cx="300879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ACCESO </a:t>
              </a:r>
              <a:b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BOSQUE INUNDADO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387199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361469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31F902-66E2-FE49-AAE7-520722CD8BD9}"/>
              </a:ext>
            </a:extLst>
          </p:cNvPr>
          <p:cNvGrpSpPr/>
          <p:nvPr/>
        </p:nvGrpSpPr>
        <p:grpSpPr>
          <a:xfrm>
            <a:off x="4257034" y="5320705"/>
            <a:ext cx="1153867" cy="813689"/>
            <a:chOff x="4034907" y="5320705"/>
            <a:chExt cx="1153867" cy="813689"/>
          </a:xfrm>
        </p:grpSpPr>
        <p:cxnSp>
          <p:nvCxnSpPr>
            <p:cNvPr id="4" name="Straight Connector 70">
              <a:extLst>
                <a:ext uri="{FF2B5EF4-FFF2-40B4-BE49-F238E27FC236}">
                  <a16:creationId xmlns:a16="http://schemas.microsoft.com/office/drawing/2014/main" id="{1FF261EE-0C7C-C6A7-260A-B5D199922F2D}"/>
                </a:ext>
              </a:extLst>
            </p:cNvPr>
            <p:cNvCxnSpPr>
              <a:cxnSpLocks/>
            </p:cNvCxnSpPr>
            <p:nvPr/>
          </p:nvCxnSpPr>
          <p:spPr>
            <a:xfrm>
              <a:off x="4034907" y="6134394"/>
              <a:ext cx="11538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40">
              <a:extLst>
                <a:ext uri="{FF2B5EF4-FFF2-40B4-BE49-F238E27FC236}">
                  <a16:creationId xmlns:a16="http://schemas.microsoft.com/office/drawing/2014/main" id="{49D69A74-497C-A7C6-9850-9D69CB6521E4}"/>
                </a:ext>
              </a:extLst>
            </p:cNvPr>
            <p:cNvGrpSpPr>
              <a:grpSpLocks/>
            </p:cNvGrpSpPr>
            <p:nvPr/>
          </p:nvGrpSpPr>
          <p:grpSpPr>
            <a:xfrm flipH="1">
              <a:off x="4129274" y="5320705"/>
              <a:ext cx="1028451" cy="734862"/>
              <a:chOff x="4890374" y="5724275"/>
              <a:chExt cx="905568" cy="647058"/>
            </a:xfrm>
          </p:grpSpPr>
          <p:pic>
            <p:nvPicPr>
              <p:cNvPr id="10" name="Picture 41">
                <a:extLst>
                  <a:ext uri="{FF2B5EF4-FFF2-40B4-BE49-F238E27FC236}">
                    <a16:creationId xmlns:a16="http://schemas.microsoft.com/office/drawing/2014/main" id="{444F568C-EC7E-FF1E-C801-C71DADE21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24047" y="5724276"/>
                <a:ext cx="471895" cy="471895"/>
              </a:xfrm>
              <a:prstGeom prst="rect">
                <a:avLst/>
              </a:prstGeom>
            </p:spPr>
          </p:pic>
          <p:pic>
            <p:nvPicPr>
              <p:cNvPr id="11" name="Picture 42">
                <a:extLst>
                  <a:ext uri="{FF2B5EF4-FFF2-40B4-BE49-F238E27FC236}">
                    <a16:creationId xmlns:a16="http://schemas.microsoft.com/office/drawing/2014/main" id="{8CE6BF2A-9A1B-B63C-0763-7306E8BAC7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890374" y="5724275"/>
                <a:ext cx="475200" cy="475200"/>
              </a:xfrm>
              <a:prstGeom prst="rect">
                <a:avLst/>
              </a:prstGeom>
            </p:spPr>
          </p:pic>
          <p:pic>
            <p:nvPicPr>
              <p:cNvPr id="12" name="Picture 43">
                <a:extLst>
                  <a:ext uri="{FF2B5EF4-FFF2-40B4-BE49-F238E27FC236}">
                    <a16:creationId xmlns:a16="http://schemas.microsoft.com/office/drawing/2014/main" id="{9368772D-A392-B269-C50F-19B5240C9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5482334" y="6172179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1C47FC3-1E06-8149-ADDD-1F0026CA3932}"/>
              </a:ext>
            </a:extLst>
          </p:cNvPr>
          <p:cNvSpPr/>
          <p:nvPr/>
        </p:nvSpPr>
        <p:spPr>
          <a:xfrm>
            <a:off x="-1" y="917815"/>
            <a:ext cx="1248937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–5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54C59C6-E3DE-314D-A505-FF1316E76CDC}"/>
              </a:ext>
            </a:extLst>
          </p:cNvPr>
          <p:cNvGrpSpPr/>
          <p:nvPr/>
        </p:nvGrpSpPr>
        <p:grpSpPr>
          <a:xfrm>
            <a:off x="6577793" y="5355146"/>
            <a:ext cx="881785" cy="779248"/>
            <a:chOff x="5904851" y="5355146"/>
            <a:chExt cx="881785" cy="7792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F0DD800-A7DC-DA40-BEC1-F5EA346D6F5B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60F1CC3-524A-6C4D-8E04-609D50C9E1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8091299-04E1-1F44-8286-8330EAC74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35" name="Straight Arrow Connector 24">
              <a:extLst>
                <a:ext uri="{FF2B5EF4-FFF2-40B4-BE49-F238E27FC236}">
                  <a16:creationId xmlns:a16="http://schemas.microsoft.com/office/drawing/2014/main" id="{EB1F0563-4AB3-3344-BFC1-512FC61F7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C2B0C9-1B93-B941-8C47-3A965DA853A7}"/>
              </a:ext>
            </a:extLst>
          </p:cNvPr>
          <p:cNvGrpSpPr/>
          <p:nvPr/>
        </p:nvGrpSpPr>
        <p:grpSpPr>
          <a:xfrm>
            <a:off x="7882359" y="5361305"/>
            <a:ext cx="2361235" cy="773089"/>
            <a:chOff x="7905509" y="5361305"/>
            <a:chExt cx="2361235" cy="773089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7905509" y="6134394"/>
              <a:ext cx="236123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54C180B-7959-C449-8F65-7ADFBF27B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0157" y="5361305"/>
              <a:ext cx="791938" cy="63563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92A742-68F7-DA40-97F2-A00A58EE2C34}"/>
              </a:ext>
            </a:extLst>
          </p:cNvPr>
          <p:cNvGrpSpPr/>
          <p:nvPr/>
        </p:nvGrpSpPr>
        <p:grpSpPr>
          <a:xfrm>
            <a:off x="2281921" y="5323737"/>
            <a:ext cx="1238314" cy="810657"/>
            <a:chOff x="8153044" y="5323737"/>
            <a:chExt cx="1238314" cy="81065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F2D0C77-B9C6-5C49-A162-32F0F7B107A3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7DA725D-D089-964E-BE6D-FD2FAB7E61CB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64990"/>
              <a:chOff x="8261736" y="5323737"/>
              <a:chExt cx="953841" cy="764990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765FDAB5-26B9-E540-A7B5-F5B14499EE53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5EB8697E-F96F-0B4D-80F2-61EC77E90EA4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32059540-398C-E14E-BC11-94669487DC9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2" name="Rounded Rectangle 51">
                    <a:extLst>
                      <a:ext uri="{FF2B5EF4-FFF2-40B4-BE49-F238E27FC236}">
                        <a16:creationId xmlns:a16="http://schemas.microsoft.com/office/drawing/2014/main" id="{29C4B982-2AD5-D047-B1DA-0F2569B2555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3" name="Rounded Rectangle 52">
                    <a:extLst>
                      <a:ext uri="{FF2B5EF4-FFF2-40B4-BE49-F238E27FC236}">
                        <a16:creationId xmlns:a16="http://schemas.microsoft.com/office/drawing/2014/main" id="{080E496D-EA2F-9E45-BA0A-9534D32A9ECE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5E96C3A2-1C8C-E444-95D5-207A3DA31F9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56" name="Rounded Rectangle 55">
                    <a:extLst>
                      <a:ext uri="{FF2B5EF4-FFF2-40B4-BE49-F238E27FC236}">
                        <a16:creationId xmlns:a16="http://schemas.microsoft.com/office/drawing/2014/main" id="{D8F25AEC-B83F-0B46-8D50-E0A4712EED5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E8FA2E19-8BD9-F848-8AB5-2B73D34A96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48" name="Picture 73">
                <a:extLst>
                  <a:ext uri="{FF2B5EF4-FFF2-40B4-BE49-F238E27FC236}">
                    <a16:creationId xmlns:a16="http://schemas.microsoft.com/office/drawing/2014/main" id="{F3B28C89-4BB7-A446-BE6E-B5DA9A74A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903358"/>
                <a:ext cx="185369" cy="185369"/>
              </a:xfrm>
              <a:prstGeom prst="rect">
                <a:avLst/>
              </a:prstGeom>
            </p:spPr>
          </p:pic>
        </p:grp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DB207F54-A7AD-504D-8467-BFF016C75E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7" y="274825"/>
            <a:ext cx="6152401" cy="433527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665FA6B7-1257-234C-BC05-61551C90A952}"/>
              </a:ext>
            </a:extLst>
          </p:cNvPr>
          <p:cNvGrpSpPr/>
          <p:nvPr/>
        </p:nvGrpSpPr>
        <p:grpSpPr>
          <a:xfrm>
            <a:off x="765817" y="5446418"/>
            <a:ext cx="675000" cy="687984"/>
            <a:chOff x="2042027" y="5446418"/>
            <a:chExt cx="675000" cy="687984"/>
          </a:xfrm>
        </p:grpSpPr>
        <p:cxnSp>
          <p:nvCxnSpPr>
            <p:cNvPr id="59" name="Straight Connector 22">
              <a:extLst>
                <a:ext uri="{FF2B5EF4-FFF2-40B4-BE49-F238E27FC236}">
                  <a16:creationId xmlns:a16="http://schemas.microsoft.com/office/drawing/2014/main" id="{7B13A2E4-894B-D44D-BCE5-A4E20A1D5114}"/>
                </a:ext>
              </a:extLst>
            </p:cNvPr>
            <p:cNvCxnSpPr>
              <a:cxnSpLocks/>
            </p:cNvCxnSpPr>
            <p:nvPr/>
          </p:nvCxnSpPr>
          <p:spPr>
            <a:xfrm>
              <a:off x="2042027" y="6134402"/>
              <a:ext cx="6750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23">
              <a:extLst>
                <a:ext uri="{FF2B5EF4-FFF2-40B4-BE49-F238E27FC236}">
                  <a16:creationId xmlns:a16="http://schemas.microsoft.com/office/drawing/2014/main" id="{63A3795B-A47D-5349-A0C2-3C917C4A946A}"/>
                </a:ext>
              </a:extLst>
            </p:cNvPr>
            <p:cNvGrpSpPr/>
            <p:nvPr/>
          </p:nvGrpSpPr>
          <p:grpSpPr>
            <a:xfrm rot="5400000">
              <a:off x="2101486" y="5393309"/>
              <a:ext cx="556082" cy="662300"/>
              <a:chOff x="3324285" y="5373710"/>
              <a:chExt cx="611892" cy="728770"/>
            </a:xfrm>
          </p:grpSpPr>
          <p:cxnSp>
            <p:nvCxnSpPr>
              <p:cNvPr id="61" name="Straight Arrow Connector 24">
                <a:extLst>
                  <a:ext uri="{FF2B5EF4-FFF2-40B4-BE49-F238E27FC236}">
                    <a16:creationId xmlns:a16="http://schemas.microsoft.com/office/drawing/2014/main" id="{4064197D-33BC-5E46-AE52-551A613931F7}"/>
                  </a:ext>
                </a:extLst>
              </p:cNvPr>
              <p:cNvCxnSpPr/>
              <p:nvPr/>
            </p:nvCxnSpPr>
            <p:spPr>
              <a:xfrm flipV="1">
                <a:off x="3630232" y="5435264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B63D04B0-F601-E841-8165-57C2C07046CF}"/>
                  </a:ext>
                </a:extLst>
              </p:cNvPr>
              <p:cNvSpPr/>
              <p:nvPr/>
            </p:nvSpPr>
            <p:spPr>
              <a:xfrm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5355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es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PLANO / COSMOCAIXA</a:t>
            </a:r>
            <a:endParaRPr lang="en-US" sz="2000" cap="all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6609B7C-6F67-7F45-9DD7-07AB6AE4C293}"/>
              </a:ext>
            </a:extLst>
          </p:cNvPr>
          <p:cNvGrpSpPr/>
          <p:nvPr/>
        </p:nvGrpSpPr>
        <p:grpSpPr>
          <a:xfrm>
            <a:off x="-754667" y="3130079"/>
            <a:ext cx="3832711" cy="716707"/>
            <a:chOff x="182882" y="3130079"/>
            <a:chExt cx="3832711" cy="71670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7BDA11-30C7-3D4F-84C6-8D1D265560C2}"/>
                </a:ext>
              </a:extLst>
            </p:cNvPr>
            <p:cNvSpPr/>
            <p:nvPr/>
          </p:nvSpPr>
          <p:spPr>
            <a:xfrm>
              <a:off x="182882" y="3130079"/>
              <a:ext cx="300879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Plano </a:t>
              </a:r>
              <a:b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general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26ED7CF-3265-9249-8466-CB7C17974577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164B8E6-1FA4-C841-8C06-6A456F37CF0C}"/>
              </a:ext>
            </a:extLst>
          </p:cNvPr>
          <p:cNvGrpSpPr/>
          <p:nvPr/>
        </p:nvGrpSpPr>
        <p:grpSpPr>
          <a:xfrm>
            <a:off x="3379405" y="326001"/>
            <a:ext cx="4407963" cy="6371908"/>
            <a:chOff x="3379405" y="326001"/>
            <a:chExt cx="4407963" cy="63719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8FAEC3-4347-9F41-8844-D7BDD0F996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79405" y="326001"/>
              <a:ext cx="4407963" cy="637190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86CA247-26B7-D448-88DD-C1690AA525BB}"/>
                </a:ext>
              </a:extLst>
            </p:cNvPr>
            <p:cNvGrpSpPr/>
            <p:nvPr/>
          </p:nvGrpSpPr>
          <p:grpSpPr>
            <a:xfrm>
              <a:off x="3552379" y="483154"/>
              <a:ext cx="275818" cy="5020206"/>
              <a:chOff x="3552379" y="483154"/>
              <a:chExt cx="275818" cy="5020206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234FE3F-2C41-FC4A-90E9-CF657DA66163}"/>
                  </a:ext>
                </a:extLst>
              </p:cNvPr>
              <p:cNvSpPr/>
              <p:nvPr/>
            </p:nvSpPr>
            <p:spPr>
              <a:xfrm>
                <a:off x="3552379" y="4777836"/>
                <a:ext cx="275818" cy="275818"/>
              </a:xfrm>
              <a:prstGeom prst="rect">
                <a:avLst/>
              </a:prstGeom>
              <a:solidFill>
                <a:srgbClr val="C4BC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s-E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–4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4AA55DC-4A1C-D44B-B6B4-793639A46A70}"/>
                  </a:ext>
                </a:extLst>
              </p:cNvPr>
              <p:cNvSpPr/>
              <p:nvPr/>
            </p:nvSpPr>
            <p:spPr>
              <a:xfrm>
                <a:off x="3552379" y="5227542"/>
                <a:ext cx="275818" cy="275818"/>
              </a:xfrm>
              <a:prstGeom prst="rect">
                <a:avLst/>
              </a:prstGeom>
              <a:solidFill>
                <a:srgbClr val="F9BA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s-E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–5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C0F1D56-F274-A147-8D66-9F0249A78491}"/>
                  </a:ext>
                </a:extLst>
              </p:cNvPr>
              <p:cNvSpPr/>
              <p:nvPr/>
            </p:nvSpPr>
            <p:spPr>
              <a:xfrm>
                <a:off x="3552379" y="4018912"/>
                <a:ext cx="275818" cy="275818"/>
              </a:xfrm>
              <a:prstGeom prst="rect">
                <a:avLst/>
              </a:prstGeom>
              <a:solidFill>
                <a:srgbClr val="93C0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s-E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–3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8976096-CC11-2C45-8B4B-0FAF65002D9C}"/>
                  </a:ext>
                </a:extLst>
              </p:cNvPr>
              <p:cNvSpPr/>
              <p:nvPr/>
            </p:nvSpPr>
            <p:spPr>
              <a:xfrm>
                <a:off x="3552379" y="2697471"/>
                <a:ext cx="275818" cy="275818"/>
              </a:xfrm>
              <a:prstGeom prst="rect">
                <a:avLst/>
              </a:prstGeom>
              <a:solidFill>
                <a:srgbClr val="8ACB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s-E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–2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51B177B-FEFF-AF40-928C-641C501AE7EB}"/>
                  </a:ext>
                </a:extLst>
              </p:cNvPr>
              <p:cNvSpPr/>
              <p:nvPr/>
            </p:nvSpPr>
            <p:spPr>
              <a:xfrm>
                <a:off x="3552379" y="1382564"/>
                <a:ext cx="275818" cy="275818"/>
              </a:xfrm>
              <a:prstGeom prst="rect">
                <a:avLst/>
              </a:prstGeom>
              <a:solidFill>
                <a:srgbClr val="B89AC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s-E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–1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F72A64-DADA-5746-AF0D-A3A30178B0C6}"/>
                  </a:ext>
                </a:extLst>
              </p:cNvPr>
              <p:cNvSpPr/>
              <p:nvPr/>
            </p:nvSpPr>
            <p:spPr>
              <a:xfrm>
                <a:off x="3552379" y="483154"/>
                <a:ext cx="275818" cy="275818"/>
              </a:xfrm>
              <a:prstGeom prst="rect">
                <a:avLst/>
              </a:prstGeom>
              <a:solidFill>
                <a:srgbClr val="E96B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s-ES" sz="16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2839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2C6BB7E3-8F1B-2649-B4C5-A484B97E12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043" y="4061465"/>
            <a:ext cx="1872000" cy="824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es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PLANO / COSMOCAIXA</a:t>
            </a:r>
            <a:endParaRPr lang="en-US" sz="2000" cap="all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4526" y="1137271"/>
            <a:ext cx="2666966" cy="7167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4526" y="1553998"/>
            <a:ext cx="14459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17DDFF9C-CAC2-A64B-98FC-0C5E68C8D11F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E96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6ED85A44-12E1-C847-9AE5-5172A6ED32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80612" y="1470960"/>
            <a:ext cx="7119407" cy="4366922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2FFD9592-2AFB-5C43-AE9A-535E4B9BFD27}"/>
              </a:ext>
            </a:extLst>
          </p:cNvPr>
          <p:cNvSpPr/>
          <p:nvPr/>
        </p:nvSpPr>
        <p:spPr>
          <a:xfrm>
            <a:off x="6932308" y="4520526"/>
            <a:ext cx="501024" cy="131978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Tienda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260079A-FE58-DB42-A90C-6C348A63B716}"/>
              </a:ext>
            </a:extLst>
          </p:cNvPr>
          <p:cNvSpPr/>
          <p:nvPr/>
        </p:nvSpPr>
        <p:spPr>
          <a:xfrm>
            <a:off x="5109171" y="4688600"/>
            <a:ext cx="883245" cy="27984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Vestíbulo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C93B47-7A31-6144-A805-33EDC1BDAB19}"/>
              </a:ext>
            </a:extLst>
          </p:cNvPr>
          <p:cNvSpPr/>
          <p:nvPr/>
        </p:nvSpPr>
        <p:spPr>
          <a:xfrm>
            <a:off x="1525654" y="3723370"/>
            <a:ext cx="883245" cy="2798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solidFill>
                  <a:srgbClr val="B44800"/>
                </a:solidFill>
                <a:latin typeface="Calibri Light" charset="0"/>
                <a:ea typeface="Calibri Light" charset="0"/>
                <a:cs typeface="Calibri Light" charset="0"/>
              </a:rPr>
              <a:t>Entrada a COSMOCAIXA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89F2D5-7B54-2845-A603-E8B4122BA8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190" y="3625897"/>
            <a:ext cx="240728" cy="2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043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es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PLANO / COSMOCAIXA</a:t>
            </a:r>
            <a:endParaRPr lang="en-US" sz="2000" cap="all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4526" y="1137271"/>
            <a:ext cx="2666966" cy="71670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–1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3DD27206-35BE-3446-82D0-87E94E3632AF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B89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–1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3A7476F-2DC6-8346-92CC-67120BAC0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43" y="1441046"/>
            <a:ext cx="10303830" cy="474637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28B0225D-1907-8143-82A1-0140DB2FE1B9}"/>
              </a:ext>
            </a:extLst>
          </p:cNvPr>
          <p:cNvSpPr/>
          <p:nvPr/>
        </p:nvSpPr>
        <p:spPr>
          <a:xfrm>
            <a:off x="4121838" y="3601700"/>
            <a:ext cx="1779911" cy="308146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plaza de </a:t>
            </a:r>
            <a:b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la ciencia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FA1D26A-23EA-774F-AA2F-62D6A23F9505}"/>
              </a:ext>
            </a:extLst>
          </p:cNvPr>
          <p:cNvSpPr/>
          <p:nvPr/>
        </p:nvSpPr>
        <p:spPr>
          <a:xfrm>
            <a:off x="1344637" y="3088015"/>
            <a:ext cx="471489" cy="112866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Café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22A20C3-4150-5B49-BD8B-432B8491FBA7}"/>
              </a:ext>
            </a:extLst>
          </p:cNvPr>
          <p:cNvSpPr/>
          <p:nvPr/>
        </p:nvSpPr>
        <p:spPr>
          <a:xfrm>
            <a:off x="610829" y="3019219"/>
            <a:ext cx="733808" cy="181661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restaurante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C660E5B-A334-9140-BF6B-398B05636518}"/>
              </a:ext>
            </a:extLst>
          </p:cNvPr>
          <p:cNvSpPr/>
          <p:nvPr/>
        </p:nvSpPr>
        <p:spPr>
          <a:xfrm>
            <a:off x="2133167" y="2327432"/>
            <a:ext cx="271954" cy="35932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tau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D5AD5B-08B4-1749-9E9B-E6A51A6A5396}"/>
              </a:ext>
            </a:extLst>
          </p:cNvPr>
          <p:cNvSpPr/>
          <p:nvPr/>
        </p:nvSpPr>
        <p:spPr>
          <a:xfrm>
            <a:off x="2148234" y="3126108"/>
            <a:ext cx="883245" cy="2798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900"/>
              </a:lnSpc>
            </a:pPr>
            <a:r>
              <a:rPr lang="ca-ES" sz="1000" b="1" cap="all" dirty="0">
                <a:solidFill>
                  <a:srgbClr val="B44800"/>
                </a:solidFill>
                <a:latin typeface="Calibri Light" charset="0"/>
                <a:ea typeface="Calibri Light" charset="0"/>
                <a:cs typeface="Calibri Light" charset="0"/>
              </a:rPr>
              <a:t>Entrada a COSMOCAIXA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EC0E5B-CC7F-B645-8D9E-477EE7E891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05716" y="2878738"/>
            <a:ext cx="240728" cy="240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77AB6F-0A91-B847-811B-3599D6EE4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3997" y="6010508"/>
            <a:ext cx="1740192" cy="7747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7007C99-4549-A243-8FF7-4959E2F02E2C}"/>
              </a:ext>
            </a:extLst>
          </p:cNvPr>
          <p:cNvSpPr/>
          <p:nvPr/>
        </p:nvSpPr>
        <p:spPr>
          <a:xfrm>
            <a:off x="9383719" y="5657434"/>
            <a:ext cx="883245" cy="279847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solidFill>
                  <a:srgbClr val="B44800"/>
                </a:solidFill>
                <a:latin typeface="Calibri Light" charset="0"/>
                <a:ea typeface="Calibri Light" charset="0"/>
                <a:cs typeface="Calibri Light" charset="0"/>
              </a:rPr>
              <a:t>Entrada a COSMOCAIXA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69199A-C047-B341-B786-934F69D0A0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263355" y="5410064"/>
            <a:ext cx="240728" cy="2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7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es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PLANO / COSMOCAIXA</a:t>
            </a:r>
            <a:endParaRPr lang="en-US" sz="2000" cap="all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–2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41DC9610-FBB4-6E4B-A5AC-B90BC6CDDB77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8ACB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–2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2B48D7E-0723-9A48-9513-19990CE3A4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31" y="982973"/>
            <a:ext cx="10635916" cy="5475526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A7160748-0970-8D4A-A568-2F384AA64CF0}"/>
              </a:ext>
            </a:extLst>
          </p:cNvPr>
          <p:cNvSpPr/>
          <p:nvPr/>
        </p:nvSpPr>
        <p:spPr>
          <a:xfrm>
            <a:off x="3119935" y="2841669"/>
            <a:ext cx="692110" cy="279847"/>
          </a:xfrm>
          <a:prstGeom prst="rect">
            <a:avLst/>
          </a:prstGeom>
          <a:solidFill>
            <a:srgbClr val="E3E3DC"/>
          </a:solidFill>
        </p:spPr>
        <p:txBody>
          <a:bodyPr wrap="square" lIns="0" tIns="0" rIns="0" bIns="0" anchor="ctr">
            <a:noAutofit/>
          </a:bodyPr>
          <a:lstStyle/>
          <a:p>
            <a:pPr algn="ctr"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Jardín de los pinos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D0C8D5-92C6-1E4E-80EA-F176FF53C067}"/>
              </a:ext>
            </a:extLst>
          </p:cNvPr>
          <p:cNvSpPr/>
          <p:nvPr/>
        </p:nvSpPr>
        <p:spPr>
          <a:xfrm>
            <a:off x="5998547" y="5353420"/>
            <a:ext cx="789122" cy="1060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600"/>
              </a:lnSpc>
            </a:pP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creactivity</a:t>
            </a:r>
            <a:endParaRPr lang="ca-ES" sz="10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654282B-B916-A24C-9B1F-3B4F8CBA8519}"/>
              </a:ext>
            </a:extLst>
          </p:cNvPr>
          <p:cNvSpPr/>
          <p:nvPr/>
        </p:nvSpPr>
        <p:spPr>
          <a:xfrm>
            <a:off x="4787900" y="5013991"/>
            <a:ext cx="789122" cy="10608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600"/>
              </a:lnSpc>
            </a:pPr>
            <a:r>
              <a:rPr lang="ca-ES" sz="1000" b="1" cap="all" dirty="0" err="1">
                <a:latin typeface="Calibri Light" charset="0"/>
                <a:ea typeface="Calibri Light" charset="0"/>
                <a:cs typeface="Calibri Light" charset="0"/>
              </a:rPr>
              <a:t>MicrArium</a:t>
            </a:r>
            <a:endParaRPr lang="ca-ES" sz="1000" b="1" cap="all" dirty="0"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B5FD4C6-1F5A-374A-83E4-AAC513E7F2A6}"/>
              </a:ext>
            </a:extLst>
          </p:cNvPr>
          <p:cNvSpPr/>
          <p:nvPr/>
        </p:nvSpPr>
        <p:spPr>
          <a:xfrm>
            <a:off x="7359004" y="5247464"/>
            <a:ext cx="789122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Planetario burbuja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3C5F1FE-B0E6-BA46-9C86-2708A5C38055}"/>
              </a:ext>
            </a:extLst>
          </p:cNvPr>
          <p:cNvSpPr/>
          <p:nvPr/>
        </p:nvSpPr>
        <p:spPr>
          <a:xfrm>
            <a:off x="9008324" y="5141445"/>
            <a:ext cx="789122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700"/>
              </a:lnSpc>
            </a:pPr>
            <a:r>
              <a:rPr lang="es-ES_tradnl" sz="1000" b="1" cap="all" dirty="0">
                <a:latin typeface="Calibri Light" charset="0"/>
                <a:ea typeface="Calibri Light" charset="0"/>
                <a:cs typeface="Calibri Light" charset="0"/>
              </a:rPr>
              <a:t>planetario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0FFDE839-7AB1-E14C-BE41-034EC3C2C59E}"/>
              </a:ext>
            </a:extLst>
          </p:cNvPr>
          <p:cNvSpPr/>
          <p:nvPr/>
        </p:nvSpPr>
        <p:spPr>
          <a:xfrm>
            <a:off x="7359004" y="4547992"/>
            <a:ext cx="568734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Sala </a:t>
            </a:r>
            <a:b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</a:b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ágora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DC77E22-D90D-9A4D-908E-9EC143E9E28C}"/>
              </a:ext>
            </a:extLst>
          </p:cNvPr>
          <p:cNvSpPr/>
          <p:nvPr/>
        </p:nvSpPr>
        <p:spPr>
          <a:xfrm>
            <a:off x="5997362" y="4147367"/>
            <a:ext cx="641292" cy="166889"/>
          </a:xfrm>
          <a:prstGeom prst="rect">
            <a:avLst/>
          </a:prstGeom>
          <a:solidFill>
            <a:srgbClr val="B2B0A2"/>
          </a:solidFill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7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auditorio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D9D3C7A-9BB8-3E42-A65D-932F41AA96F9}"/>
              </a:ext>
            </a:extLst>
          </p:cNvPr>
          <p:cNvSpPr/>
          <p:nvPr/>
        </p:nvSpPr>
        <p:spPr>
          <a:xfrm>
            <a:off x="4865309" y="4441972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EspaCIO </a:t>
            </a:r>
            <a:b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</a:b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hipAtia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EE1F298D-C72B-A742-AC95-21219ABED92A}"/>
              </a:ext>
            </a:extLst>
          </p:cNvPr>
          <p:cNvSpPr/>
          <p:nvPr/>
        </p:nvSpPr>
        <p:spPr>
          <a:xfrm>
            <a:off x="578703" y="3133484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900" b="1" cap="all" dirty="0">
                <a:latin typeface="Calibri Light" charset="0"/>
                <a:ea typeface="Calibri Light" charset="0"/>
                <a:cs typeface="Calibri Light" charset="0"/>
              </a:rPr>
              <a:t>Sala SIGMA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276A132-4F85-6B4E-97AA-17EC75B62577}"/>
              </a:ext>
            </a:extLst>
          </p:cNvPr>
          <p:cNvSpPr/>
          <p:nvPr/>
        </p:nvSpPr>
        <p:spPr>
          <a:xfrm>
            <a:off x="920037" y="2840728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900" b="1" cap="all" dirty="0">
                <a:latin typeface="Calibri Light" charset="0"/>
                <a:ea typeface="Calibri Light" charset="0"/>
                <a:cs typeface="Calibri Light" charset="0"/>
              </a:rPr>
              <a:t>Sala delta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1B4782F-21BF-ED43-A7BF-E86654B62EC1}"/>
              </a:ext>
            </a:extLst>
          </p:cNvPr>
          <p:cNvSpPr/>
          <p:nvPr/>
        </p:nvSpPr>
        <p:spPr>
          <a:xfrm>
            <a:off x="1727929" y="3015080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700"/>
              </a:lnSpc>
            </a:pPr>
            <a:r>
              <a:rPr lang="ca-ES" sz="900" b="1" cap="all" dirty="0">
                <a:latin typeface="Calibri Light" charset="0"/>
                <a:ea typeface="Calibri Light" charset="0"/>
                <a:cs typeface="Calibri Light" charset="0"/>
              </a:rPr>
              <a:t>Sala pi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77F8401-11DD-D84A-B201-6696CC4CB07F}"/>
              </a:ext>
            </a:extLst>
          </p:cNvPr>
          <p:cNvSpPr/>
          <p:nvPr/>
        </p:nvSpPr>
        <p:spPr>
          <a:xfrm>
            <a:off x="2312328" y="2734708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800"/>
              </a:lnSpc>
            </a:pPr>
            <a:r>
              <a:rPr lang="es-ES_tradnl" sz="900" b="1" cap="all">
                <a:latin typeface="Calibri Light" charset="0"/>
                <a:ea typeface="Calibri Light" charset="0"/>
                <a:cs typeface="Calibri Light" charset="0"/>
              </a:rPr>
              <a:t>Sala lambdA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EF5DF80-E71F-B543-88EE-54F3B126D6EA}"/>
              </a:ext>
            </a:extLst>
          </p:cNvPr>
          <p:cNvSpPr/>
          <p:nvPr/>
        </p:nvSpPr>
        <p:spPr>
          <a:xfrm>
            <a:off x="5761987" y="4714090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8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ALPHA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13EA13D-01C4-F241-A360-19C31D671ED1}"/>
              </a:ext>
            </a:extLst>
          </p:cNvPr>
          <p:cNvSpPr/>
          <p:nvPr/>
        </p:nvSpPr>
        <p:spPr>
          <a:xfrm>
            <a:off x="5948087" y="4893993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BETA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FB45966-D86F-9347-9584-55F9D3950142}"/>
              </a:ext>
            </a:extLst>
          </p:cNvPr>
          <p:cNvSpPr/>
          <p:nvPr/>
        </p:nvSpPr>
        <p:spPr>
          <a:xfrm>
            <a:off x="6356806" y="5021421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8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GAMMA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517405A-6307-3E45-BDA8-8CD2F075B6E8}"/>
              </a:ext>
            </a:extLst>
          </p:cNvPr>
          <p:cNvSpPr/>
          <p:nvPr/>
        </p:nvSpPr>
        <p:spPr>
          <a:xfrm>
            <a:off x="4974059" y="3087397"/>
            <a:ext cx="634296" cy="21203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RAMPA HELICOIDAL</a:t>
            </a:r>
          </a:p>
        </p:txBody>
      </p:sp>
    </p:spTree>
    <p:extLst>
      <p:ext uri="{BB962C8B-B14F-4D97-AF65-F5344CB8AC3E}">
        <p14:creationId xmlns:p14="http://schemas.microsoft.com/office/powerpoint/2010/main" val="527373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es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PLANO / COSMOCAIXA</a:t>
            </a:r>
            <a:endParaRPr lang="en-US" sz="2000" cap="all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–3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BB0EDB9-09E6-A74C-92F2-266FE7B55F11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93C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1EB080-6FB3-9249-96EC-1BFF30F694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9919" y="2146728"/>
            <a:ext cx="8339998" cy="362944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B3326CB-BDBE-C742-AA00-49A5930118C8}"/>
              </a:ext>
            </a:extLst>
          </p:cNvPr>
          <p:cNvSpPr/>
          <p:nvPr/>
        </p:nvSpPr>
        <p:spPr>
          <a:xfrm>
            <a:off x="5602393" y="3640541"/>
            <a:ext cx="1219512" cy="30265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ctr">
              <a:lnSpc>
                <a:spcPts val="900"/>
              </a:lnSpc>
            </a:pPr>
            <a:r>
              <a:rPr lang="es-ES_tradnl" sz="1000" b="1" cap="all" dirty="0">
                <a:latin typeface="Calibri Light" charset="0"/>
                <a:ea typeface="Calibri Light" charset="0"/>
                <a:cs typeface="Calibri Light" charset="0"/>
              </a:rPr>
              <a:t>Sala ágora</a:t>
            </a:r>
          </a:p>
        </p:txBody>
      </p:sp>
    </p:spTree>
    <p:extLst>
      <p:ext uri="{BB962C8B-B14F-4D97-AF65-F5344CB8AC3E}">
        <p14:creationId xmlns:p14="http://schemas.microsoft.com/office/powerpoint/2010/main" val="58813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6B72F-E150-1942-B015-46C997AADF35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C6FA43-1FBC-2340-BFE8-407655DE00C2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n-U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ENTRADA A cosmoCAIXA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2A2B2E2-3394-E646-87A7-7E0BCA51D87B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08A403-D9A8-0D4E-BE91-C3A58CC86019}"/>
              </a:ext>
            </a:extLst>
          </p:cNvPr>
          <p:cNvCxnSpPr>
            <a:cxnSpLocks/>
          </p:cNvCxnSpPr>
          <p:nvPr/>
        </p:nvCxnSpPr>
        <p:spPr>
          <a:xfrm>
            <a:off x="4300099" y="6134394"/>
            <a:ext cx="20462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71C2273-B581-704F-80CF-519C2361CD74}"/>
              </a:ext>
            </a:extLst>
          </p:cNvPr>
          <p:cNvGrpSpPr/>
          <p:nvPr/>
        </p:nvGrpSpPr>
        <p:grpSpPr>
          <a:xfrm>
            <a:off x="2491894" y="5219999"/>
            <a:ext cx="912904" cy="914395"/>
            <a:chOff x="3493183" y="5219999"/>
            <a:chExt cx="912904" cy="91439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A9DBF0A-7E2B-FF46-97B5-AEF6C1A9385F}"/>
                </a:ext>
              </a:extLst>
            </p:cNvPr>
            <p:cNvCxnSpPr>
              <a:cxnSpLocks/>
            </p:cNvCxnSpPr>
            <p:nvPr/>
          </p:nvCxnSpPr>
          <p:spPr>
            <a:xfrm>
              <a:off x="3493183" y="6134394"/>
              <a:ext cx="91290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40B3FEA-3A1F-3241-8D55-E579FF1E4752}"/>
                </a:ext>
              </a:extLst>
            </p:cNvPr>
            <p:cNvGrpSpPr/>
            <p:nvPr/>
          </p:nvGrpSpPr>
          <p:grpSpPr>
            <a:xfrm>
              <a:off x="3680368" y="5219999"/>
              <a:ext cx="536046" cy="783541"/>
              <a:chOff x="994371" y="1253110"/>
              <a:chExt cx="421316" cy="61584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5231A53-A0B6-AF40-9F6C-530CE8F96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4371" y="1253110"/>
                <a:ext cx="421316" cy="42131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E1A3433-8EA3-5748-9D26-39272354F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05451" y="1669797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8152C99B-B396-E847-B515-E3EF1A480C24}"/>
              </a:ext>
            </a:extLst>
          </p:cNvPr>
          <p:cNvSpPr/>
          <p:nvPr/>
        </p:nvSpPr>
        <p:spPr>
          <a:xfrm>
            <a:off x="0" y="6242400"/>
            <a:ext cx="10698480" cy="36778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s-ES_tradnl" sz="2000" cap="all" spc="-40" dirty="0">
                <a:latin typeface="Calibri" charset="0"/>
                <a:ea typeface="Calibri" charset="0"/>
                <a:cs typeface="Calibri" charset="0"/>
              </a:rPr>
              <a:t>COSMOCAIXA TIENE ENTRADA por la plaza de la ciencia desde </a:t>
            </a:r>
            <a:r>
              <a:rPr lang="es-ES_tradnl" sz="2000" cap="all" spc="-40" dirty="0">
                <a:latin typeface="Calibri" charset="0"/>
                <a:cs typeface="Calibri" charset="0"/>
              </a:rPr>
              <a:t>la calle </a:t>
            </a:r>
            <a:r>
              <a:rPr lang="ca-ES" sz="2000" cap="all" spc="-40" dirty="0">
                <a:latin typeface="Calibri" charset="0"/>
                <a:cs typeface="Calibri" charset="0"/>
              </a:rPr>
              <a:t>dels quatre camins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9DAB15-47F0-F04D-A898-5DFC0216B4ED}"/>
              </a:ext>
            </a:extLst>
          </p:cNvPr>
          <p:cNvGrpSpPr/>
          <p:nvPr/>
        </p:nvGrpSpPr>
        <p:grpSpPr>
          <a:xfrm>
            <a:off x="1810593" y="5378921"/>
            <a:ext cx="675018" cy="755473"/>
            <a:chOff x="3601798" y="5378921"/>
            <a:chExt cx="675018" cy="755473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AA4978F-ECF9-C94C-856E-F653D4490F3A}"/>
                </a:ext>
              </a:extLst>
            </p:cNvPr>
            <p:cNvCxnSpPr>
              <a:cxnSpLocks/>
            </p:cNvCxnSpPr>
            <p:nvPr/>
          </p:nvCxnSpPr>
          <p:spPr>
            <a:xfrm>
              <a:off x="3647959" y="6134394"/>
              <a:ext cx="58269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1FDF0270-051D-244B-A0ED-51D89B171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1798" y="5378921"/>
              <a:ext cx="675018" cy="536043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22D9AF23-E991-4D49-B131-13C3CF7BF82D}"/>
              </a:ext>
            </a:extLst>
          </p:cNvPr>
          <p:cNvSpPr/>
          <p:nvPr/>
        </p:nvSpPr>
        <p:spPr>
          <a:xfrm>
            <a:off x="-1" y="1240545"/>
            <a:ext cx="1220933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48EC9BC-EB91-5D41-8AE9-4DD788C70D49}"/>
              </a:ext>
            </a:extLst>
          </p:cNvPr>
          <p:cNvSpPr/>
          <p:nvPr/>
        </p:nvSpPr>
        <p:spPr>
          <a:xfrm>
            <a:off x="-1" y="917815"/>
            <a:ext cx="1220933" cy="27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2000" tIns="36000" rIns="72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entrada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D5FB3D-18D6-214D-B402-1BBA75CFC9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7" y="275200"/>
            <a:ext cx="6152407" cy="43344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4608C3F-CB95-7446-B07C-6FA4263E4002}"/>
              </a:ext>
            </a:extLst>
          </p:cNvPr>
          <p:cNvGrpSpPr/>
          <p:nvPr/>
        </p:nvGrpSpPr>
        <p:grpSpPr>
          <a:xfrm>
            <a:off x="436005" y="4968398"/>
            <a:ext cx="1352884" cy="1165996"/>
            <a:chOff x="865744" y="4968398"/>
            <a:chExt cx="1352884" cy="1165996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DA5D516-F269-0A4D-B0FC-C045348A45EB}"/>
                </a:ext>
              </a:extLst>
            </p:cNvPr>
            <p:cNvCxnSpPr>
              <a:cxnSpLocks/>
            </p:cNvCxnSpPr>
            <p:nvPr/>
          </p:nvCxnSpPr>
          <p:spPr>
            <a:xfrm>
              <a:off x="865744" y="6134394"/>
              <a:ext cx="135288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063415F-A4EA-734F-8FEE-36CA93A43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02" r="5459"/>
            <a:stretch/>
          </p:blipFill>
          <p:spPr>
            <a:xfrm>
              <a:off x="865744" y="4968398"/>
              <a:ext cx="1352884" cy="1105200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263527B8-B43E-034C-A57F-FDB512D8C2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79"/>
          <a:stretch/>
        </p:blipFill>
        <p:spPr>
          <a:xfrm>
            <a:off x="4300099" y="4967753"/>
            <a:ext cx="2046200" cy="11070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3D2F4D4-9A01-8442-82FB-7A126C587EF3}"/>
              </a:ext>
            </a:extLst>
          </p:cNvPr>
          <p:cNvGrpSpPr/>
          <p:nvPr/>
        </p:nvGrpSpPr>
        <p:grpSpPr>
          <a:xfrm>
            <a:off x="7430257" y="4967753"/>
            <a:ext cx="2897267" cy="1166641"/>
            <a:chOff x="7430257" y="4967753"/>
            <a:chExt cx="2897267" cy="11666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C053979-DC19-7C49-A7E9-C42C48689302}"/>
                </a:ext>
              </a:extLst>
            </p:cNvPr>
            <p:cNvCxnSpPr>
              <a:cxnSpLocks/>
            </p:cNvCxnSpPr>
            <p:nvPr/>
          </p:nvCxnSpPr>
          <p:spPr>
            <a:xfrm>
              <a:off x="7430257" y="6134394"/>
              <a:ext cx="28972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3AF1548-DC4C-2D49-B06D-1179A856A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t="7728" r="1" b="6593"/>
            <a:stretch/>
          </p:blipFill>
          <p:spPr>
            <a:xfrm>
              <a:off x="7430257" y="4967753"/>
              <a:ext cx="2897267" cy="110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7980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5E1C4BE-3051-6649-A4C7-953C989C7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1971" y="1625850"/>
            <a:ext cx="8913278" cy="48224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es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PLANO / COSMOCAIXA</a:t>
            </a:r>
            <a:endParaRPr lang="en-US" sz="2000" cap="all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–4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68934A4-950E-A349-9471-26A0FC04A404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C4BC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A83705D-D17D-284B-BC15-EDC1CD4A82D7}"/>
              </a:ext>
            </a:extLst>
          </p:cNvPr>
          <p:cNvSpPr/>
          <p:nvPr/>
        </p:nvSpPr>
        <p:spPr>
          <a:xfrm>
            <a:off x="8376718" y="4499885"/>
            <a:ext cx="485560" cy="21203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Sala OMEGA</a:t>
            </a:r>
          </a:p>
        </p:txBody>
      </p:sp>
    </p:spTree>
    <p:extLst>
      <p:ext uri="{BB962C8B-B14F-4D97-AF65-F5344CB8AC3E}">
        <p14:creationId xmlns:p14="http://schemas.microsoft.com/office/powerpoint/2010/main" val="1856316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2964" y="861766"/>
            <a:ext cx="10093911" cy="60030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/>
          <p:cNvSpPr/>
          <p:nvPr/>
        </p:nvSpPr>
        <p:spPr>
          <a:xfrm>
            <a:off x="5877685" y="240101"/>
            <a:ext cx="4509187" cy="38278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2800"/>
              </a:lnSpc>
            </a:pPr>
            <a:r>
              <a:rPr lang="es-ES" sz="2000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PLANO / COSMOCAIXA</a:t>
            </a:r>
            <a:endParaRPr lang="en-US" sz="2000" cap="all" dirty="0">
              <a:solidFill>
                <a:schemeClr val="tx1">
                  <a:lumMod val="85000"/>
                  <a:lumOff val="15000"/>
                </a:schemeClr>
              </a:solidFill>
              <a:latin typeface="Calibri Light" charset="0"/>
              <a:ea typeface="Calibri Light" charset="0"/>
              <a:cs typeface="Calibri Light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74526" y="1137271"/>
            <a:ext cx="1828867" cy="416727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2800"/>
              </a:lnSpc>
            </a:pPr>
            <a:r>
              <a:rPr lang="en-US" sz="30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Planta –5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674526" y="1553998"/>
            <a:ext cx="163780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50514177-C493-AF45-A0EA-7D8DA4093A13}"/>
              </a:ext>
            </a:extLst>
          </p:cNvPr>
          <p:cNvSpPr/>
          <p:nvPr/>
        </p:nvSpPr>
        <p:spPr>
          <a:xfrm>
            <a:off x="674526" y="1696453"/>
            <a:ext cx="450275" cy="450275"/>
          </a:xfrm>
          <a:prstGeom prst="rect">
            <a:avLst/>
          </a:prstGeom>
          <a:solidFill>
            <a:srgbClr val="F9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s-ES" sz="2500" b="1" dirty="0">
                <a:latin typeface="Calibri" panose="020F0502020204030204" pitchFamily="34" charset="0"/>
                <a:cs typeface="Calibri" panose="020F0502020204030204" pitchFamily="34" charset="0"/>
              </a:rPr>
              <a:t>–5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475F9A9-E091-DC46-A590-5382811F0C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505" y="1087473"/>
            <a:ext cx="10323094" cy="5777349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DB457E27-1508-7A47-8125-3DB2E6EC352E}"/>
              </a:ext>
            </a:extLst>
          </p:cNvPr>
          <p:cNvSpPr/>
          <p:nvPr/>
        </p:nvSpPr>
        <p:spPr>
          <a:xfrm>
            <a:off x="5354052" y="4239875"/>
            <a:ext cx="549798" cy="3821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Sala universo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284ABB8-E2EB-D140-BC44-1D2EF6034253}"/>
              </a:ext>
            </a:extLst>
          </p:cNvPr>
          <p:cNvSpPr/>
          <p:nvPr/>
        </p:nvSpPr>
        <p:spPr>
          <a:xfrm>
            <a:off x="4011749" y="3157511"/>
            <a:ext cx="618347" cy="25347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Base antártica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5B07376-B1CE-AF42-A1C6-7215E39DC33D}"/>
              </a:ext>
            </a:extLst>
          </p:cNvPr>
          <p:cNvSpPr/>
          <p:nvPr/>
        </p:nvSpPr>
        <p:spPr>
          <a:xfrm>
            <a:off x="4053957" y="5002071"/>
            <a:ext cx="691435" cy="27166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Muro geológico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5FCDDB9-0E7C-9A44-9089-C4903DA195E2}"/>
              </a:ext>
            </a:extLst>
          </p:cNvPr>
          <p:cNvSpPr/>
          <p:nvPr/>
        </p:nvSpPr>
        <p:spPr>
          <a:xfrm>
            <a:off x="5115631" y="5285765"/>
            <a:ext cx="523250" cy="3821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Restos y rastros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0A7AF3C9-C629-894F-A737-5BE5B2F896B5}"/>
              </a:ext>
            </a:extLst>
          </p:cNvPr>
          <p:cNvSpPr/>
          <p:nvPr/>
        </p:nvSpPr>
        <p:spPr>
          <a:xfrm>
            <a:off x="7110663" y="5902541"/>
            <a:ext cx="812391" cy="38211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Bosque inundado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FC20B8B-BA32-4743-939A-EFC1CA95D698}"/>
              </a:ext>
            </a:extLst>
          </p:cNvPr>
          <p:cNvSpPr/>
          <p:nvPr/>
        </p:nvSpPr>
        <p:spPr>
          <a:xfrm>
            <a:off x="3891218" y="2173434"/>
            <a:ext cx="634296" cy="21203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ca-ES" sz="1000" b="1" cap="all" dirty="0">
                <a:latin typeface="Calibri Light" charset="0"/>
                <a:ea typeface="Calibri Light" charset="0"/>
                <a:cs typeface="Calibri Light" charset="0"/>
              </a:rPr>
              <a:t>RAMPA HELICOIDAL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BFFAD25-7200-024A-8D34-313D376E8FB9}"/>
              </a:ext>
            </a:extLst>
          </p:cNvPr>
          <p:cNvSpPr/>
          <p:nvPr/>
        </p:nvSpPr>
        <p:spPr>
          <a:xfrm>
            <a:off x="2985812" y="4081141"/>
            <a:ext cx="428368" cy="27166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>
              <a:lnSpc>
                <a:spcPts val="900"/>
              </a:lnSpc>
            </a:pPr>
            <a:r>
              <a:rPr lang="es-ES_tradnl" sz="1000" b="1" cap="all">
                <a:latin typeface="Calibri Light" charset="0"/>
                <a:ea typeface="Calibri Light" charset="0"/>
                <a:cs typeface="Calibri Light" charset="0"/>
              </a:rPr>
              <a:t>Lab math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EAA2A4-DBD2-D6F2-AA2B-A3CD8F90CCE5}"/>
              </a:ext>
            </a:extLst>
          </p:cNvPr>
          <p:cNvSpPr/>
          <p:nvPr/>
        </p:nvSpPr>
        <p:spPr>
          <a:xfrm>
            <a:off x="1241129" y="4000014"/>
            <a:ext cx="1071199" cy="35278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_tradnl" sz="1000" b="1" cap="all" dirty="0">
                <a:latin typeface="Calibri Light" charset="0"/>
                <a:ea typeface="Calibri Light" charset="0"/>
                <a:cs typeface="Calibri Light" charset="0"/>
              </a:rPr>
              <a:t>Sala de exposiciones </a:t>
            </a:r>
            <a:br>
              <a:rPr lang="es-ES_tradnl" sz="1000" b="1" cap="all" dirty="0">
                <a:latin typeface="Calibri Light" charset="0"/>
                <a:ea typeface="Calibri Light" charset="0"/>
                <a:cs typeface="Calibri Light" charset="0"/>
              </a:rPr>
            </a:br>
            <a:r>
              <a:rPr lang="es-ES_tradnl" sz="1000" b="1" cap="all" dirty="0">
                <a:latin typeface="Calibri Light" charset="0"/>
                <a:ea typeface="Calibri Light" charset="0"/>
                <a:cs typeface="Calibri Light" charset="0"/>
              </a:rPr>
              <a:t>LYNN MARGULIS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E6574D-D091-C246-8036-167A6686C0A6}"/>
              </a:ext>
            </a:extLst>
          </p:cNvPr>
          <p:cNvSpPr/>
          <p:nvPr/>
        </p:nvSpPr>
        <p:spPr>
          <a:xfrm>
            <a:off x="1124801" y="3506129"/>
            <a:ext cx="790408" cy="352789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algn="r">
              <a:lnSpc>
                <a:spcPts val="900"/>
              </a:lnSpc>
            </a:pPr>
            <a:r>
              <a:rPr lang="es-ES" sz="1000" b="1" cap="all" dirty="0">
                <a:latin typeface="Calibri Light" charset="0"/>
                <a:ea typeface="Calibri Light" charset="0"/>
                <a:cs typeface="Calibri Light" charset="0"/>
              </a:rPr>
              <a:t>Sala de exposiciones temporales</a:t>
            </a:r>
          </a:p>
        </p:txBody>
      </p:sp>
    </p:spTree>
    <p:extLst>
      <p:ext uri="{BB962C8B-B14F-4D97-AF65-F5344CB8AC3E}">
        <p14:creationId xmlns:p14="http://schemas.microsoft.com/office/powerpoint/2010/main" val="30949108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10286" y="5860563"/>
            <a:ext cx="1205021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r>
              <a:rPr lang="es-ES" sz="1500" spc="50" dirty="0">
                <a:latin typeface="Calibri" charset="0"/>
                <a:ea typeface="Calibri" charset="0"/>
                <a:cs typeface="Calibri" charset="0"/>
              </a:rPr>
              <a:t>Colabora: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6B326-388F-494F-9E21-C2818B1048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856" y="2997437"/>
            <a:ext cx="5846580" cy="1146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D229E-7116-6248-83B2-6EA824596D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992" y="6440946"/>
            <a:ext cx="1616635" cy="7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03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A64F2686-EF64-A148-BC40-F07FFD3288BE}"/>
              </a:ext>
            </a:extLst>
          </p:cNvPr>
          <p:cNvGrpSpPr/>
          <p:nvPr/>
        </p:nvGrpSpPr>
        <p:grpSpPr>
          <a:xfrm>
            <a:off x="8031785" y="5320682"/>
            <a:ext cx="1230731" cy="813712"/>
            <a:chOff x="8392824" y="5320682"/>
            <a:chExt cx="1230731" cy="81371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8392824" y="6134394"/>
              <a:ext cx="123073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870" y="5320682"/>
              <a:ext cx="591544" cy="591542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70AF141-60E2-DC4D-8A1A-A20CA3F160B4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COSMOCAIXA TIENE ENTRADA DESDE EL PARQUIN CON ASCENSOR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580201-4980-6F44-B45D-F55F82562BBF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94E9167-DB62-9544-9142-AD00C299AAFF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n-U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ENTRADA A cosmoCAIXA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577FBF8-D0C7-844B-861D-A18621BB585B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B6DE612-ACED-C147-93AA-F8A30FA56D98}"/>
              </a:ext>
            </a:extLst>
          </p:cNvPr>
          <p:cNvGrpSpPr/>
          <p:nvPr/>
        </p:nvGrpSpPr>
        <p:grpSpPr>
          <a:xfrm>
            <a:off x="3870764" y="5219999"/>
            <a:ext cx="1082125" cy="914395"/>
            <a:chOff x="3468959" y="5219999"/>
            <a:chExt cx="1082125" cy="91439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52BE2DD-DDFE-E84D-BCF2-64A9D8A9119C}"/>
                </a:ext>
              </a:extLst>
            </p:cNvPr>
            <p:cNvCxnSpPr>
              <a:cxnSpLocks/>
            </p:cNvCxnSpPr>
            <p:nvPr/>
          </p:nvCxnSpPr>
          <p:spPr>
            <a:xfrm>
              <a:off x="3468959" y="6134394"/>
              <a:ext cx="1082125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0F0C250-9CBA-854C-80B6-2685129CA08D}"/>
                </a:ext>
              </a:extLst>
            </p:cNvPr>
            <p:cNvGrpSpPr/>
            <p:nvPr/>
          </p:nvGrpSpPr>
          <p:grpSpPr>
            <a:xfrm>
              <a:off x="3773562" y="5219999"/>
              <a:ext cx="536046" cy="783541"/>
              <a:chOff x="1067619" y="1253110"/>
              <a:chExt cx="421316" cy="61584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E4989F1-9D7E-984A-8365-976D6A4D6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619" y="1253110"/>
                <a:ext cx="421316" cy="42131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5AB24C41-93AF-1349-9F8D-31AE954AA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1178700" y="1669797"/>
                <a:ext cx="199154" cy="199154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263652B-969E-BE43-8F12-083055558729}"/>
              </a:ext>
            </a:extLst>
          </p:cNvPr>
          <p:cNvGrpSpPr/>
          <p:nvPr/>
        </p:nvGrpSpPr>
        <p:grpSpPr>
          <a:xfrm>
            <a:off x="3095532" y="5378921"/>
            <a:ext cx="689763" cy="755473"/>
            <a:chOff x="3594426" y="5378921"/>
            <a:chExt cx="689763" cy="755473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EEE9FA1-C0C1-1A4D-AFBF-632B9B3CC5EB}"/>
                </a:ext>
              </a:extLst>
            </p:cNvPr>
            <p:cNvCxnSpPr>
              <a:cxnSpLocks/>
            </p:cNvCxnSpPr>
            <p:nvPr/>
          </p:nvCxnSpPr>
          <p:spPr>
            <a:xfrm>
              <a:off x="3594426" y="6134394"/>
              <a:ext cx="65685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B9C296C-52DA-7148-AFA0-A3AE027DA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9171" y="5378921"/>
              <a:ext cx="675018" cy="536043"/>
            </a:xfrm>
            <a:prstGeom prst="rect">
              <a:avLst/>
            </a:prstGeom>
          </p:spPr>
        </p:pic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463A4B83-4A87-2B4B-9E9C-E22A0D246354}"/>
              </a:ext>
            </a:extLst>
          </p:cNvPr>
          <p:cNvSpPr/>
          <p:nvPr/>
        </p:nvSpPr>
        <p:spPr>
          <a:xfrm>
            <a:off x="-1" y="917815"/>
            <a:ext cx="1220933" cy="272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2000" tIns="36000" rIns="72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entrada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7B220F-FF93-AB4D-9899-785F44C5BCE4}"/>
              </a:ext>
            </a:extLst>
          </p:cNvPr>
          <p:cNvSpPr/>
          <p:nvPr/>
        </p:nvSpPr>
        <p:spPr>
          <a:xfrm>
            <a:off x="-1" y="1240545"/>
            <a:ext cx="1220933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–6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7437FD-A414-EA47-80FD-94EA4668C450}"/>
              </a:ext>
            </a:extLst>
          </p:cNvPr>
          <p:cNvGrpSpPr/>
          <p:nvPr/>
        </p:nvGrpSpPr>
        <p:grpSpPr>
          <a:xfrm>
            <a:off x="6266046" y="5294231"/>
            <a:ext cx="1053967" cy="840163"/>
            <a:chOff x="6266046" y="5294231"/>
            <a:chExt cx="1053967" cy="8401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3A61C05-C0BF-9E44-B5FB-2046BE9A96B7}"/>
                </a:ext>
              </a:extLst>
            </p:cNvPr>
            <p:cNvCxnSpPr>
              <a:cxnSpLocks/>
            </p:cNvCxnSpPr>
            <p:nvPr/>
          </p:nvCxnSpPr>
          <p:spPr>
            <a:xfrm>
              <a:off x="6266046" y="6134394"/>
              <a:ext cx="1053967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0132BF2-E28F-C346-8632-4B7A774D5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7206" y="5294231"/>
              <a:ext cx="731647" cy="73164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1CC0CDD-1295-DB4F-95BD-A32041B915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198"/>
            <a:ext cx="6152401" cy="433522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3942DDA-DBD1-9242-8BD3-F8C50B60B72C}"/>
              </a:ext>
            </a:extLst>
          </p:cNvPr>
          <p:cNvGrpSpPr/>
          <p:nvPr/>
        </p:nvGrpSpPr>
        <p:grpSpPr>
          <a:xfrm>
            <a:off x="1407093" y="4968398"/>
            <a:ext cx="1612961" cy="1165996"/>
            <a:chOff x="576072" y="4968398"/>
            <a:chExt cx="1612961" cy="116599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5F27296-0128-3D48-8BDC-F7D37CE288AA}"/>
                </a:ext>
              </a:extLst>
            </p:cNvPr>
            <p:cNvCxnSpPr>
              <a:cxnSpLocks/>
            </p:cNvCxnSpPr>
            <p:nvPr/>
          </p:nvCxnSpPr>
          <p:spPr>
            <a:xfrm>
              <a:off x="576072" y="6134394"/>
              <a:ext cx="16129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3F12682-FCA0-CC4D-976C-51094C41BA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1" t="4295"/>
            <a:stretch/>
          </p:blipFill>
          <p:spPr>
            <a:xfrm>
              <a:off x="576072" y="4968398"/>
              <a:ext cx="1612961" cy="110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5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FCE848C-F613-F843-90F3-4C9B1B2D39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25" y="281228"/>
            <a:ext cx="3060631" cy="43362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997D2EB-69BF-BF4F-8956-4F7DC0CA5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352" y="278528"/>
            <a:ext cx="3045521" cy="433620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70AF141-60E2-DC4D-8A1A-A20CA3F160B4}"/>
              </a:ext>
            </a:extLst>
          </p:cNvPr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200" cap="all" spc="50" dirty="0">
                <a:latin typeface="Calibri" charset="0"/>
                <a:ea typeface="Calibri" charset="0"/>
                <a:cs typeface="Calibri" charset="0"/>
              </a:rPr>
              <a:t>COSMOCAIXA TIENE ACCESO por LA PLANTA 0 y por la planta –1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1AD796-6A94-4219-97B6-6CA3D547A575}"/>
              </a:ext>
            </a:extLst>
          </p:cNvPr>
          <p:cNvSpPr/>
          <p:nvPr/>
        </p:nvSpPr>
        <p:spPr>
          <a:xfrm>
            <a:off x="2607132" y="3954354"/>
            <a:ext cx="638979" cy="44938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9B2C27C-013D-654E-BCCB-5064FB76684B}"/>
              </a:ext>
            </a:extLst>
          </p:cNvPr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48B350C-377C-7446-ACD6-6B67B99B5713}"/>
                </a:ext>
              </a:extLst>
            </p:cNvPr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n-US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ACCESO A cosmoCAIXA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9777474-9D61-E04C-BB0E-6D377CE098C1}"/>
                </a:ext>
              </a:extLst>
            </p:cNvPr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5BB4A05-6492-094A-BB89-5444A2B2888E}"/>
              </a:ext>
            </a:extLst>
          </p:cNvPr>
          <p:cNvSpPr/>
          <p:nvPr/>
        </p:nvSpPr>
        <p:spPr>
          <a:xfrm>
            <a:off x="4332849" y="350722"/>
            <a:ext cx="887629" cy="272758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36000" rIns="72000" bIns="36000">
            <a:spAutoFit/>
          </a:bodyPr>
          <a:lstStyle/>
          <a:p>
            <a:pPr marL="1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BA2BAE-23A3-A14B-B7C6-979976BD4D71}"/>
              </a:ext>
            </a:extLst>
          </p:cNvPr>
          <p:cNvSpPr/>
          <p:nvPr/>
        </p:nvSpPr>
        <p:spPr>
          <a:xfrm>
            <a:off x="0" y="917815"/>
            <a:ext cx="1059366" cy="272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s-ES_tradnl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acceso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478F0E-02C0-2948-B711-FE26A8114A00}"/>
              </a:ext>
            </a:extLst>
          </p:cNvPr>
          <p:cNvGrpSpPr/>
          <p:nvPr/>
        </p:nvGrpSpPr>
        <p:grpSpPr>
          <a:xfrm>
            <a:off x="3035231" y="5378921"/>
            <a:ext cx="689763" cy="755473"/>
            <a:chOff x="3594426" y="5378921"/>
            <a:chExt cx="689763" cy="75547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BAA8CA5-E21A-3D45-BF9B-7CCDA2FFB750}"/>
                </a:ext>
              </a:extLst>
            </p:cNvPr>
            <p:cNvCxnSpPr>
              <a:cxnSpLocks/>
            </p:cNvCxnSpPr>
            <p:nvPr/>
          </p:nvCxnSpPr>
          <p:spPr>
            <a:xfrm>
              <a:off x="3594426" y="6134394"/>
              <a:ext cx="65685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5D16A96-D85A-7140-995D-6EB3F9883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9171" y="5378921"/>
              <a:ext cx="675018" cy="536043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462B934-E7E4-6C4B-84B6-3A24FA4B5984}"/>
              </a:ext>
            </a:extLst>
          </p:cNvPr>
          <p:cNvGrpSpPr/>
          <p:nvPr/>
        </p:nvGrpSpPr>
        <p:grpSpPr>
          <a:xfrm>
            <a:off x="3805644" y="5355146"/>
            <a:ext cx="881785" cy="779248"/>
            <a:chOff x="5904851" y="5355146"/>
            <a:chExt cx="881785" cy="7792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F83ED92-56D2-954F-B183-3E0BC28EC219}"/>
                </a:ext>
              </a:extLst>
            </p:cNvPr>
            <p:cNvGrpSpPr/>
            <p:nvPr/>
          </p:nvGrpSpPr>
          <p:grpSpPr>
            <a:xfrm>
              <a:off x="5904851" y="5371330"/>
              <a:ext cx="881785" cy="763064"/>
              <a:chOff x="3813476" y="5371330"/>
              <a:chExt cx="881785" cy="763064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47F106E5-FDFA-BC44-84D4-5A69D26BE9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13476" y="6134394"/>
                <a:ext cx="881785" cy="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D5C6406D-E079-6D4E-8163-35037AFBE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857387" y="5371330"/>
                <a:ext cx="793963" cy="551222"/>
              </a:xfrm>
              <a:prstGeom prst="rect">
                <a:avLst/>
              </a:prstGeom>
            </p:spPr>
          </p:pic>
        </p:grpSp>
        <p:cxnSp>
          <p:nvCxnSpPr>
            <p:cNvPr id="58" name="Straight Arrow Connector 24">
              <a:extLst>
                <a:ext uri="{FF2B5EF4-FFF2-40B4-BE49-F238E27FC236}">
                  <a16:creationId xmlns:a16="http://schemas.microsoft.com/office/drawing/2014/main" id="{5B7BEDB2-56CC-1F47-88D1-7BBA33305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4732" y="5355146"/>
              <a:ext cx="1012" cy="371388"/>
            </a:xfrm>
            <a:prstGeom prst="straightConnector1">
              <a:avLst/>
            </a:prstGeom>
            <a:ln w="19050" cap="rnd">
              <a:solidFill>
                <a:srgbClr val="B4480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B62F45E-3465-1B46-9DB8-70BB3449C5F1}"/>
              </a:ext>
            </a:extLst>
          </p:cNvPr>
          <p:cNvGrpSpPr/>
          <p:nvPr/>
        </p:nvGrpSpPr>
        <p:grpSpPr>
          <a:xfrm>
            <a:off x="8079298" y="5323737"/>
            <a:ext cx="1238314" cy="810657"/>
            <a:chOff x="8153044" y="5323737"/>
            <a:chExt cx="1238314" cy="81065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83C5A25-B442-164E-9776-E65C9F8F70AB}"/>
                </a:ext>
              </a:extLst>
            </p:cNvPr>
            <p:cNvCxnSpPr>
              <a:cxnSpLocks/>
            </p:cNvCxnSpPr>
            <p:nvPr/>
          </p:nvCxnSpPr>
          <p:spPr>
            <a:xfrm>
              <a:off x="8153044" y="6134394"/>
              <a:ext cx="123831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8CBB696-2C04-834E-AFF9-9EC53AC8A796}"/>
                </a:ext>
              </a:extLst>
            </p:cNvPr>
            <p:cNvGrpSpPr/>
            <p:nvPr/>
          </p:nvGrpSpPr>
          <p:grpSpPr>
            <a:xfrm>
              <a:off x="8261736" y="5323737"/>
              <a:ext cx="953841" cy="700221"/>
              <a:chOff x="8261736" y="5323737"/>
              <a:chExt cx="953841" cy="700221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3DB1B5C-C31C-954B-B7BB-A35DA994D5D1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D7394453-9B95-E540-848F-ACF729447F34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78" name="Rounded Rectangle 77">
                    <a:extLst>
                      <a:ext uri="{FF2B5EF4-FFF2-40B4-BE49-F238E27FC236}">
                        <a16:creationId xmlns:a16="http://schemas.microsoft.com/office/drawing/2014/main" id="{B98F2CBD-E9A2-B74A-BFEB-599A957245E7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rgbClr val="B448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9" name="Rounded Rectangle 78">
                    <a:extLst>
                      <a:ext uri="{FF2B5EF4-FFF2-40B4-BE49-F238E27FC236}">
                        <a16:creationId xmlns:a16="http://schemas.microsoft.com/office/drawing/2014/main" id="{FA2AD104-F7E4-7B41-B9E9-ABCC31297572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0" name="Rounded Rectangle 79">
                    <a:extLst>
                      <a:ext uri="{FF2B5EF4-FFF2-40B4-BE49-F238E27FC236}">
                        <a16:creationId xmlns:a16="http://schemas.microsoft.com/office/drawing/2014/main" id="{E0BE2BDA-4EAB-854B-94A4-84A99BA25E7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1" name="Rounded Rectangle 80">
                    <a:extLst>
                      <a:ext uri="{FF2B5EF4-FFF2-40B4-BE49-F238E27FC236}">
                        <a16:creationId xmlns:a16="http://schemas.microsoft.com/office/drawing/2014/main" id="{B788ECDE-FE38-034A-9EE6-B938B43673CA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82" name="Rounded Rectangle 81">
                    <a:extLst>
                      <a:ext uri="{FF2B5EF4-FFF2-40B4-BE49-F238E27FC236}">
                        <a16:creationId xmlns:a16="http://schemas.microsoft.com/office/drawing/2014/main" id="{7B1EBF83-5BF7-6442-AF21-49E338B51486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59E3DC67-54AA-7D41-B5C4-C6F849F36E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83" name="Picture 73">
                <a:extLst>
                  <a:ext uri="{FF2B5EF4-FFF2-40B4-BE49-F238E27FC236}">
                    <a16:creationId xmlns:a16="http://schemas.microsoft.com/office/drawing/2014/main" id="{6686D07F-C996-204D-8575-80CED91EBD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61736" y="5474578"/>
                <a:ext cx="185369" cy="185369"/>
              </a:xfrm>
              <a:prstGeom prst="rect">
                <a:avLst/>
              </a:prstGeom>
            </p:spPr>
          </p:pic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671A28A-0D19-4B4B-BE59-F1EDDB69B4DE}"/>
              </a:ext>
            </a:extLst>
          </p:cNvPr>
          <p:cNvGrpSpPr/>
          <p:nvPr/>
        </p:nvGrpSpPr>
        <p:grpSpPr>
          <a:xfrm>
            <a:off x="5730539" y="5292309"/>
            <a:ext cx="1115187" cy="842085"/>
            <a:chOff x="5742813" y="5292309"/>
            <a:chExt cx="1115187" cy="842085"/>
          </a:xfrm>
        </p:grpSpPr>
        <p:cxnSp>
          <p:nvCxnSpPr>
            <p:cNvPr id="24" name="Straight Connector 23"/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E7D7CCC-20C5-224A-9BE2-3F68AF034CC5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EC4CE2C-CD8D-F143-9415-2B9302778FAF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6FB5E500-7C26-BB47-9900-881B98E76E47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90" name="Rounded Rectangle 89">
                    <a:extLst>
                      <a:ext uri="{FF2B5EF4-FFF2-40B4-BE49-F238E27FC236}">
                        <a16:creationId xmlns:a16="http://schemas.microsoft.com/office/drawing/2014/main" id="{55A4BB1E-092B-0246-B80E-ADCCB89BCBB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1" name="Rounded Rectangle 90">
                    <a:extLst>
                      <a:ext uri="{FF2B5EF4-FFF2-40B4-BE49-F238E27FC236}">
                        <a16:creationId xmlns:a16="http://schemas.microsoft.com/office/drawing/2014/main" id="{15C25271-D880-3942-B72C-908AC92920BF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2" name="Rounded Rectangle 91">
                    <a:extLst>
                      <a:ext uri="{FF2B5EF4-FFF2-40B4-BE49-F238E27FC236}">
                        <a16:creationId xmlns:a16="http://schemas.microsoft.com/office/drawing/2014/main" id="{F4FF8FAC-9EEF-AA42-9422-F49E1F0E6FA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3" name="Rounded Rectangle 92">
                    <a:extLst>
                      <a:ext uri="{FF2B5EF4-FFF2-40B4-BE49-F238E27FC236}">
                        <a16:creationId xmlns:a16="http://schemas.microsoft.com/office/drawing/2014/main" id="{EB2F48F9-F8F5-C74F-9BBF-6D4430D4D6AD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94" name="Rounded Rectangle 93">
                    <a:extLst>
                      <a:ext uri="{FF2B5EF4-FFF2-40B4-BE49-F238E27FC236}">
                        <a16:creationId xmlns:a16="http://schemas.microsoft.com/office/drawing/2014/main" id="{221DC322-EDF7-2542-B3AA-7465F6B6950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41B95038-34D9-C14E-BA90-5F433005C4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87" name="Picture 73">
                <a:extLst>
                  <a:ext uri="{FF2B5EF4-FFF2-40B4-BE49-F238E27FC236}">
                    <a16:creationId xmlns:a16="http://schemas.microsoft.com/office/drawing/2014/main" id="{F899D236-F463-F545-9DF8-12C8905B0E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95" name="Rounded Rectangle 74">
              <a:extLst>
                <a:ext uri="{FF2B5EF4-FFF2-40B4-BE49-F238E27FC236}">
                  <a16:creationId xmlns:a16="http://schemas.microsoft.com/office/drawing/2014/main" id="{52F6A740-1628-3748-9B0A-914FF43C872E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BC384CE-49EC-0C44-BB42-A114B607B620}"/>
              </a:ext>
            </a:extLst>
          </p:cNvPr>
          <p:cNvSpPr/>
          <p:nvPr/>
        </p:nvSpPr>
        <p:spPr>
          <a:xfrm>
            <a:off x="7412933" y="350722"/>
            <a:ext cx="982911" cy="272758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36000" rIns="72000" bIns="36000">
            <a:spAutoFit/>
          </a:bodyPr>
          <a:lstStyle/>
          <a:p>
            <a:pPr marL="1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–1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698CBFC-4E54-7B4D-A417-AC385C2AD49D}"/>
              </a:ext>
            </a:extLst>
          </p:cNvPr>
          <p:cNvGrpSpPr/>
          <p:nvPr/>
        </p:nvGrpSpPr>
        <p:grpSpPr>
          <a:xfrm>
            <a:off x="1317885" y="4968398"/>
            <a:ext cx="1612961" cy="1165996"/>
            <a:chOff x="576072" y="4968398"/>
            <a:chExt cx="1612961" cy="1165996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763150C-4757-C642-B38F-489364CFCF94}"/>
                </a:ext>
              </a:extLst>
            </p:cNvPr>
            <p:cNvCxnSpPr>
              <a:cxnSpLocks/>
            </p:cNvCxnSpPr>
            <p:nvPr/>
          </p:nvCxnSpPr>
          <p:spPr>
            <a:xfrm>
              <a:off x="576072" y="6134394"/>
              <a:ext cx="16129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3145B68-F09C-DD48-9512-3956B3FED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1" t="4295"/>
            <a:stretch/>
          </p:blipFill>
          <p:spPr>
            <a:xfrm>
              <a:off x="576072" y="4968398"/>
              <a:ext cx="1612961" cy="1105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32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C46B6-6B71-2F4F-ABBA-C52047DE9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598" y="275201"/>
            <a:ext cx="6152401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399"/>
            <a:ext cx="10093912" cy="399409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spc="50" dirty="0">
                <a:latin typeface="Calibri" charset="0"/>
                <a:ea typeface="Calibri" charset="0"/>
                <a:cs typeface="Calibri" charset="0"/>
              </a:rPr>
              <a:t>AL INICIO DE LA PLANTA 0, A LA IZQUIERDA, ESTÁN LAS CONSIGNAS Y LOS BAÑOS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consignas </a:t>
              </a:r>
              <a:b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</a:b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y baños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14F688C-3239-C140-9586-D71AE08AAF7F}"/>
              </a:ext>
            </a:extLst>
          </p:cNvPr>
          <p:cNvGrpSpPr/>
          <p:nvPr/>
        </p:nvGrpSpPr>
        <p:grpSpPr>
          <a:xfrm>
            <a:off x="7131442" y="5231491"/>
            <a:ext cx="1354636" cy="902903"/>
            <a:chOff x="7131442" y="5231491"/>
            <a:chExt cx="1354636" cy="902903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7131442" y="6134394"/>
              <a:ext cx="135463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41069" y="5231491"/>
              <a:ext cx="535383" cy="758502"/>
            </a:xfrm>
            <a:prstGeom prst="rect">
              <a:avLst/>
            </a:prstGeom>
          </p:spPr>
        </p:pic>
      </p:grpSp>
      <p:grpSp>
        <p:nvGrpSpPr>
          <p:cNvPr id="41" name="Group 40"/>
          <p:cNvGrpSpPr>
            <a:grpSpLocks/>
          </p:cNvGrpSpPr>
          <p:nvPr/>
        </p:nvGrpSpPr>
        <p:grpSpPr>
          <a:xfrm flipH="1">
            <a:off x="4482962" y="5320705"/>
            <a:ext cx="1028451" cy="734862"/>
            <a:chOff x="4890374" y="5724275"/>
            <a:chExt cx="905568" cy="64705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4047" y="5724276"/>
              <a:ext cx="471895" cy="471895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90374" y="5724275"/>
              <a:ext cx="475200" cy="4752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482334" y="6172179"/>
              <a:ext cx="199154" cy="19915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0FBA23-6A1B-8F4F-AE99-DD0240748926}"/>
              </a:ext>
            </a:extLst>
          </p:cNvPr>
          <p:cNvGrpSpPr/>
          <p:nvPr/>
        </p:nvGrpSpPr>
        <p:grpSpPr>
          <a:xfrm>
            <a:off x="9321420" y="5297619"/>
            <a:ext cx="827850" cy="836775"/>
            <a:chOff x="8731657" y="5297619"/>
            <a:chExt cx="827850" cy="83677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46" name="Straight Connector 45"/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B07CCDE-0251-C04E-A49A-AE9191902986}"/>
              </a:ext>
            </a:extLst>
          </p:cNvPr>
          <p:cNvGrpSpPr/>
          <p:nvPr/>
        </p:nvGrpSpPr>
        <p:grpSpPr>
          <a:xfrm>
            <a:off x="5642487" y="5314368"/>
            <a:ext cx="1081168" cy="820026"/>
            <a:chOff x="5132366" y="5314368"/>
            <a:chExt cx="1081168" cy="82002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306940" y="6134394"/>
              <a:ext cx="68122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/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9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cxnSp>
        <p:nvCxnSpPr>
          <p:cNvPr id="48" name="Straight Connector 47"/>
          <p:cNvCxnSpPr>
            <a:cxnSpLocks/>
          </p:cNvCxnSpPr>
          <p:nvPr/>
        </p:nvCxnSpPr>
        <p:spPr>
          <a:xfrm>
            <a:off x="4369475" y="6134394"/>
            <a:ext cx="123823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19">
            <a:extLst>
              <a:ext uri="{FF2B5EF4-FFF2-40B4-BE49-F238E27FC236}">
                <a16:creationId xmlns:a16="http://schemas.microsoft.com/office/drawing/2014/main" id="{30D3CB3D-BBD1-F543-8B56-1AA6BD34FC9C}"/>
              </a:ext>
            </a:extLst>
          </p:cNvPr>
          <p:cNvGrpSpPr/>
          <p:nvPr/>
        </p:nvGrpSpPr>
        <p:grpSpPr>
          <a:xfrm rot="5400000">
            <a:off x="905368" y="5438919"/>
            <a:ext cx="687984" cy="702986"/>
            <a:chOff x="3352190" y="5368310"/>
            <a:chExt cx="687984" cy="702986"/>
          </a:xfrm>
        </p:grpSpPr>
        <p:cxnSp>
          <p:nvCxnSpPr>
            <p:cNvPr id="34" name="Straight Connector 22">
              <a:extLst>
                <a:ext uri="{FF2B5EF4-FFF2-40B4-BE49-F238E27FC236}">
                  <a16:creationId xmlns:a16="http://schemas.microsoft.com/office/drawing/2014/main" id="{4B00D74F-377D-CC4A-B547-EBF56230544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88681" y="5719803"/>
              <a:ext cx="70298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23">
              <a:extLst>
                <a:ext uri="{FF2B5EF4-FFF2-40B4-BE49-F238E27FC236}">
                  <a16:creationId xmlns:a16="http://schemas.microsoft.com/office/drawing/2014/main" id="{31BD8B2A-68D1-514D-81E5-E0FAF1B1D6C7}"/>
                </a:ext>
              </a:extLst>
            </p:cNvPr>
            <p:cNvGrpSpPr/>
            <p:nvPr/>
          </p:nvGrpSpPr>
          <p:grpSpPr>
            <a:xfrm>
              <a:off x="3352190" y="5368310"/>
              <a:ext cx="556082" cy="662300"/>
              <a:chOff x="3324285" y="5373710"/>
              <a:chExt cx="611892" cy="728770"/>
            </a:xfrm>
          </p:grpSpPr>
          <p:cxnSp>
            <p:nvCxnSpPr>
              <p:cNvPr id="36" name="Straight Arrow Connector 24">
                <a:extLst>
                  <a:ext uri="{FF2B5EF4-FFF2-40B4-BE49-F238E27FC236}">
                    <a16:creationId xmlns:a16="http://schemas.microsoft.com/office/drawing/2014/main" id="{1ABD3FC8-A879-104A-BFE9-18F1DDDEB639}"/>
                  </a:ext>
                </a:extLst>
              </p:cNvPr>
              <p:cNvCxnSpPr/>
              <p:nvPr/>
            </p:nvCxnSpPr>
            <p:spPr>
              <a:xfrm flipV="1">
                <a:off x="3630233" y="5765133"/>
                <a:ext cx="0" cy="253542"/>
              </a:xfrm>
              <a:prstGeom prst="straightConnector1">
                <a:avLst/>
              </a:prstGeom>
              <a:ln w="19050" cap="rnd">
                <a:solidFill>
                  <a:srgbClr val="B44800"/>
                </a:solidFill>
                <a:tailEnd type="arrow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43E422CA-CE02-0743-B6A8-10BB1EBB0914}"/>
                  </a:ext>
                </a:extLst>
              </p:cNvPr>
              <p:cNvSpPr/>
              <p:nvPr/>
            </p:nvSpPr>
            <p:spPr>
              <a:xfrm rot="10800000">
                <a:off x="3324285" y="5373710"/>
                <a:ext cx="611892" cy="728770"/>
              </a:xfrm>
              <a:custGeom>
                <a:avLst/>
                <a:gdLst>
                  <a:gd name="connsiteX0" fmla="*/ 0 w 611892"/>
                  <a:gd name="connsiteY0" fmla="*/ 721895 h 728770"/>
                  <a:gd name="connsiteX1" fmla="*/ 0 w 611892"/>
                  <a:gd name="connsiteY1" fmla="*/ 0 h 728770"/>
                  <a:gd name="connsiteX2" fmla="*/ 611892 w 611892"/>
                  <a:gd name="connsiteY2" fmla="*/ 0 h 728770"/>
                  <a:gd name="connsiteX3" fmla="*/ 611892 w 611892"/>
                  <a:gd name="connsiteY3" fmla="*/ 728770 h 72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1892" h="728770">
                    <a:moveTo>
                      <a:pt x="0" y="721895"/>
                    </a:moveTo>
                    <a:lnTo>
                      <a:pt x="0" y="0"/>
                    </a:lnTo>
                    <a:lnTo>
                      <a:pt x="611892" y="0"/>
                    </a:lnTo>
                    <a:lnTo>
                      <a:pt x="611892" y="728770"/>
                    </a:lnTo>
                  </a:path>
                </a:pathLst>
              </a:custGeom>
              <a:ln w="19050" cap="rnd">
                <a:solidFill>
                  <a:schemeClr val="tx1"/>
                </a:solidFill>
                <a:tailEnd type="none" w="lg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_trad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8DA1896-39A3-2941-B08C-739D4C40B444}"/>
              </a:ext>
            </a:extLst>
          </p:cNvPr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E22FE6B-2015-A845-94C8-17AF4425C4E2}"/>
              </a:ext>
            </a:extLst>
          </p:cNvPr>
          <p:cNvGrpSpPr/>
          <p:nvPr/>
        </p:nvGrpSpPr>
        <p:grpSpPr>
          <a:xfrm>
            <a:off x="2456759" y="5292309"/>
            <a:ext cx="1115187" cy="842085"/>
            <a:chOff x="5742813" y="5292309"/>
            <a:chExt cx="1115187" cy="84208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039FE01-FF86-7644-8642-E97E89F33790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30" y="6134394"/>
              <a:ext cx="110247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F934F6B-ED64-8541-86B4-D892C9FD2311}"/>
                </a:ext>
              </a:extLst>
            </p:cNvPr>
            <p:cNvGrpSpPr/>
            <p:nvPr/>
          </p:nvGrpSpPr>
          <p:grpSpPr>
            <a:xfrm>
              <a:off x="5742813" y="5295038"/>
              <a:ext cx="984207" cy="728920"/>
              <a:chOff x="8231370" y="5295038"/>
              <a:chExt cx="984207" cy="72892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FA7A8B89-C5FC-0848-BEB1-5187BD4366E0}"/>
                  </a:ext>
                </a:extLst>
              </p:cNvPr>
              <p:cNvGrpSpPr/>
              <p:nvPr/>
            </p:nvGrpSpPr>
            <p:grpSpPr>
              <a:xfrm>
                <a:off x="8328825" y="5323737"/>
                <a:ext cx="886752" cy="700221"/>
                <a:chOff x="10065437" y="5062008"/>
                <a:chExt cx="886752" cy="700221"/>
              </a:xfrm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9D9CEEC-1C6A-E34C-A6BC-903166CEBEA7}"/>
                    </a:ext>
                  </a:extLst>
                </p:cNvPr>
                <p:cNvGrpSpPr/>
                <p:nvPr/>
              </p:nvGrpSpPr>
              <p:grpSpPr>
                <a:xfrm>
                  <a:off x="10223500" y="5268591"/>
                  <a:ext cx="577850" cy="493638"/>
                  <a:chOff x="10223500" y="5268591"/>
                  <a:chExt cx="577850" cy="493638"/>
                </a:xfrm>
              </p:grpSpPr>
              <p:sp>
                <p:nvSpPr>
                  <p:cNvPr id="66" name="Rounded Rectangle 65">
                    <a:extLst>
                      <a:ext uri="{FF2B5EF4-FFF2-40B4-BE49-F238E27FC236}">
                        <a16:creationId xmlns:a16="http://schemas.microsoft.com/office/drawing/2014/main" id="{B3A93A3B-D4E1-FB4D-AA72-149578294415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26859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7" name="Rounded Rectangle 66">
                    <a:extLst>
                      <a:ext uri="{FF2B5EF4-FFF2-40B4-BE49-F238E27FC236}">
                        <a16:creationId xmlns:a16="http://schemas.microsoft.com/office/drawing/2014/main" id="{0361F4C7-50C6-A147-9A68-23C752295119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374953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8" name="Rounded Rectangle 67">
                    <a:extLst>
                      <a:ext uri="{FF2B5EF4-FFF2-40B4-BE49-F238E27FC236}">
                        <a16:creationId xmlns:a16="http://schemas.microsoft.com/office/drawing/2014/main" id="{E360AE1A-08D2-BB4F-AE22-C9D770C301B8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481315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69" name="Rounded Rectangle 68">
                    <a:extLst>
                      <a:ext uri="{FF2B5EF4-FFF2-40B4-BE49-F238E27FC236}">
                        <a16:creationId xmlns:a16="http://schemas.microsoft.com/office/drawing/2014/main" id="{2BE4036F-2C5E-DE48-BF5C-72252F2FEF21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587677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  <p:sp>
                <p:nvSpPr>
                  <p:cNvPr id="70" name="Rounded Rectangle 69">
                    <a:extLst>
                      <a:ext uri="{FF2B5EF4-FFF2-40B4-BE49-F238E27FC236}">
                        <a16:creationId xmlns:a16="http://schemas.microsoft.com/office/drawing/2014/main" id="{B6A06AB3-4212-C641-8B9E-C8A4C67BB4B0}"/>
                      </a:ext>
                    </a:extLst>
                  </p:cNvPr>
                  <p:cNvSpPr/>
                  <p:nvPr/>
                </p:nvSpPr>
                <p:spPr>
                  <a:xfrm>
                    <a:off x="10223500" y="5694041"/>
                    <a:ext cx="577850" cy="68188"/>
                  </a:xfrm>
                  <a:prstGeom prst="roundRect">
                    <a:avLst/>
                  </a:prstGeom>
                  <a:noFill/>
                  <a:ln w="1778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a-ES"/>
                  </a:p>
                </p:txBody>
              </p:sp>
            </p:grpSp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F7ECE3F6-2A23-A344-9411-17ABC189D5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065437" y="5062008"/>
                  <a:ext cx="886752" cy="174105"/>
                </a:xfrm>
                <a:prstGeom prst="rect">
                  <a:avLst/>
                </a:prstGeom>
              </p:spPr>
            </p:pic>
          </p:grpSp>
          <p:pic>
            <p:nvPicPr>
              <p:cNvPr id="63" name="Picture 73">
                <a:extLst>
                  <a:ext uri="{FF2B5EF4-FFF2-40B4-BE49-F238E27FC236}">
                    <a16:creationId xmlns:a16="http://schemas.microsoft.com/office/drawing/2014/main" id="{57DEE594-C55F-E942-9CC4-53CABD934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31370" y="5295038"/>
                <a:ext cx="185369" cy="185369"/>
              </a:xfrm>
              <a:prstGeom prst="rect">
                <a:avLst/>
              </a:prstGeom>
            </p:spPr>
          </p:pic>
        </p:grpSp>
        <p:sp>
          <p:nvSpPr>
            <p:cNvPr id="61" name="Rounded Rectangle 74">
              <a:extLst>
                <a:ext uri="{FF2B5EF4-FFF2-40B4-BE49-F238E27FC236}">
                  <a16:creationId xmlns:a16="http://schemas.microsoft.com/office/drawing/2014/main" id="{74D03FD9-AC24-4C4A-A472-1EAB9058D2E4}"/>
                </a:ext>
              </a:extLst>
            </p:cNvPr>
            <p:cNvSpPr/>
            <p:nvPr/>
          </p:nvSpPr>
          <p:spPr>
            <a:xfrm>
              <a:off x="5964054" y="5292309"/>
              <a:ext cx="634265" cy="202492"/>
            </a:xfrm>
            <a:prstGeom prst="roundRect">
              <a:avLst/>
            </a:prstGeom>
            <a:noFill/>
            <a:ln w="19050" cap="rnd">
              <a:solidFill>
                <a:srgbClr val="B448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97338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4EAE3FF-D0FE-694E-9FBF-88AE2FD5AD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600" y="275200"/>
            <a:ext cx="6152401" cy="433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2964" y="6242400"/>
            <a:ext cx="10093912" cy="367788"/>
          </a:xfrm>
          <a:prstGeom prst="rect">
            <a:avLst/>
          </a:prstGeom>
        </p:spPr>
        <p:txBody>
          <a:bodyPr wrap="square" lIns="90000">
            <a:noAutofit/>
          </a:bodyPr>
          <a:lstStyle/>
          <a:p>
            <a:pPr algn="ctr"/>
            <a:r>
              <a:rPr lang="en-US" sz="2200" cap="all" spc="50" dirty="0">
                <a:latin typeface="Calibri" charset="0"/>
                <a:cs typeface="Calibri" charset="0"/>
              </a:rPr>
              <a:t>Al </a:t>
            </a:r>
            <a:r>
              <a:rPr lang="es-ES_tradnl" sz="2200" cap="all" spc="50" dirty="0">
                <a:latin typeface="Calibri" charset="0"/>
                <a:cs typeface="Calibri" charset="0"/>
              </a:rPr>
              <a:t>lado</a:t>
            </a:r>
            <a:r>
              <a:rPr lang="en-US" sz="2200" cap="all" spc="50" dirty="0">
                <a:latin typeface="Calibri" charset="0"/>
                <a:cs typeface="Calibri" charset="0"/>
              </a:rPr>
              <a:t> DE </a:t>
            </a:r>
            <a:r>
              <a:rPr lang="en-US" sz="2200" cap="all" spc="50" dirty="0">
                <a:latin typeface="Calibri" charset="0"/>
                <a:ea typeface="Calibri" charset="0"/>
                <a:cs typeface="Calibri" charset="0"/>
              </a:rPr>
              <a:t>LOS BAÑOS ESTÁ INFORMACIÓN 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07905" y="4718106"/>
            <a:ext cx="1007896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524712" y="3130079"/>
            <a:ext cx="3490881" cy="716707"/>
            <a:chOff x="524712" y="3130079"/>
            <a:chExt cx="3490881" cy="716707"/>
          </a:xfrm>
        </p:grpSpPr>
        <p:sp>
          <p:nvSpPr>
            <p:cNvPr id="28" name="Rectangle 27"/>
            <p:cNvSpPr/>
            <p:nvPr/>
          </p:nvSpPr>
          <p:spPr>
            <a:xfrm>
              <a:off x="524712" y="3130079"/>
              <a:ext cx="2666966" cy="716707"/>
            </a:xfrm>
            <a:prstGeom prst="rect">
              <a:avLst/>
            </a:prstGeom>
          </p:spPr>
          <p:txBody>
            <a:bodyPr wrap="square" lIns="0" tIns="0" rIns="0" bIns="0" anchor="ctr">
              <a:noAutofit/>
            </a:bodyPr>
            <a:lstStyle/>
            <a:p>
              <a:pPr algn="r">
                <a:lnSpc>
                  <a:spcPts val="3300"/>
                </a:lnSpc>
              </a:pPr>
              <a:r>
                <a:rPr lang="es-ES_tradnl" sz="33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 Light" charset="0"/>
                  <a:ea typeface="Calibri Light" charset="0"/>
                  <a:cs typeface="Calibri Light" charset="0"/>
                </a:rPr>
                <a:t>información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422965" y="3449951"/>
              <a:ext cx="592628" cy="0"/>
            </a:xfrm>
            <a:prstGeom prst="straightConnector1">
              <a:avLst/>
            </a:prstGeom>
            <a:ln w="76200" cap="rnd">
              <a:solidFill>
                <a:schemeClr val="bg1">
                  <a:lumMod val="75000"/>
                </a:schemeClr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C653ED4-C804-E941-853D-05ED41220A9C}"/>
              </a:ext>
            </a:extLst>
          </p:cNvPr>
          <p:cNvGrpSpPr/>
          <p:nvPr/>
        </p:nvGrpSpPr>
        <p:grpSpPr>
          <a:xfrm>
            <a:off x="6237208" y="5317734"/>
            <a:ext cx="1705860" cy="816660"/>
            <a:chOff x="6237208" y="5317734"/>
            <a:chExt cx="1705860" cy="816660"/>
          </a:xfrm>
        </p:grpSpPr>
        <p:cxnSp>
          <p:nvCxnSpPr>
            <p:cNvPr id="22" name="Straight Connector 21"/>
            <p:cNvCxnSpPr>
              <a:cxnSpLocks/>
            </p:cNvCxnSpPr>
            <p:nvPr/>
          </p:nvCxnSpPr>
          <p:spPr>
            <a:xfrm>
              <a:off x="6237208" y="6134394"/>
              <a:ext cx="170586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2391" y="5317734"/>
              <a:ext cx="595358" cy="59535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A7B571C-A5C1-E94B-B1D8-5A521AEA9FB8}"/>
              </a:ext>
            </a:extLst>
          </p:cNvPr>
          <p:cNvGrpSpPr/>
          <p:nvPr/>
        </p:nvGrpSpPr>
        <p:grpSpPr>
          <a:xfrm>
            <a:off x="5531798" y="5314368"/>
            <a:ext cx="1081168" cy="820026"/>
            <a:chOff x="5132366" y="5314368"/>
            <a:chExt cx="1081168" cy="820026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3A457E7-41B7-654A-A7A6-5531944CCA91}"/>
                </a:ext>
              </a:extLst>
            </p:cNvPr>
            <p:cNvCxnSpPr>
              <a:cxnSpLocks/>
            </p:cNvCxnSpPr>
            <p:nvPr/>
          </p:nvCxnSpPr>
          <p:spPr>
            <a:xfrm>
              <a:off x="5194202" y="6134394"/>
              <a:ext cx="543009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80BDE473-9898-8145-BF1B-C920C68CE3B8}"/>
                </a:ext>
              </a:extLst>
            </p:cNvPr>
            <p:cNvGrpSpPr/>
            <p:nvPr/>
          </p:nvGrpSpPr>
          <p:grpSpPr>
            <a:xfrm>
              <a:off x="5132366" y="5314368"/>
              <a:ext cx="1081168" cy="606822"/>
              <a:chOff x="7603987" y="4260259"/>
              <a:chExt cx="851923" cy="478155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23CCC58-87F2-0944-8F64-ADC844B23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3987" y="4260259"/>
                <a:ext cx="851923" cy="478155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6DCA8753-0D4A-D84C-BCBD-19F06159B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7735815" y="4289235"/>
                <a:ext cx="199154" cy="199154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2C0B3943-426A-F941-9905-0DFCDC367B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8134000" y="4289235"/>
                <a:ext cx="199154" cy="199154"/>
              </a:xfrm>
              <a:prstGeom prst="rect">
                <a:avLst/>
              </a:prstGeom>
            </p:spPr>
          </p:pic>
        </p:grpSp>
      </p:grpSp>
      <p:sp>
        <p:nvSpPr>
          <p:cNvPr id="33" name="Rectangle 32"/>
          <p:cNvSpPr/>
          <p:nvPr/>
        </p:nvSpPr>
        <p:spPr>
          <a:xfrm>
            <a:off x="0" y="917815"/>
            <a:ext cx="1182030" cy="2727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72000" tIns="36000" rIns="36000" bIns="36000">
            <a:spAutoFit/>
          </a:bodyPr>
          <a:lstStyle/>
          <a:p>
            <a:pPr marL="288000"/>
            <a:r>
              <a:rPr lang="en-US" sz="1300" cap="all" spc="5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Planta 0</a:t>
            </a:r>
            <a:endParaRPr lang="es-ES_tradnl" sz="1300" cap="all" spc="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34DC33FA-0C7B-CB8A-9791-566DC5A1BF8A}"/>
              </a:ext>
            </a:extLst>
          </p:cNvPr>
          <p:cNvGrpSpPr/>
          <p:nvPr/>
        </p:nvGrpSpPr>
        <p:grpSpPr>
          <a:xfrm>
            <a:off x="4684826" y="5297619"/>
            <a:ext cx="827850" cy="836775"/>
            <a:chOff x="8731657" y="5297619"/>
            <a:chExt cx="827850" cy="836775"/>
          </a:xfrm>
        </p:grpSpPr>
        <p:pic>
          <p:nvPicPr>
            <p:cNvPr id="4" name="Picture 39">
              <a:extLst>
                <a:ext uri="{FF2B5EF4-FFF2-40B4-BE49-F238E27FC236}">
                  <a16:creationId xmlns:a16="http://schemas.microsoft.com/office/drawing/2014/main" id="{B9DBFA36-7EF1-C0A0-C7A9-983174DE2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3154" y="5297619"/>
              <a:ext cx="704857" cy="630527"/>
            </a:xfrm>
            <a:prstGeom prst="rect">
              <a:avLst/>
            </a:prstGeom>
          </p:spPr>
        </p:pic>
        <p:cxnSp>
          <p:nvCxnSpPr>
            <p:cNvPr id="7" name="Straight Connector 45">
              <a:extLst>
                <a:ext uri="{FF2B5EF4-FFF2-40B4-BE49-F238E27FC236}">
                  <a16:creationId xmlns:a16="http://schemas.microsoft.com/office/drawing/2014/main" id="{013BA004-213E-3B1F-369D-75451F94DF64}"/>
                </a:ext>
              </a:extLst>
            </p:cNvPr>
            <p:cNvCxnSpPr/>
            <p:nvPr/>
          </p:nvCxnSpPr>
          <p:spPr>
            <a:xfrm>
              <a:off x="8731657" y="6134394"/>
              <a:ext cx="82785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4B4D14-4DA6-9545-BB90-0702A8D3401A}"/>
              </a:ext>
            </a:extLst>
          </p:cNvPr>
          <p:cNvGrpSpPr/>
          <p:nvPr/>
        </p:nvGrpSpPr>
        <p:grpSpPr>
          <a:xfrm>
            <a:off x="2903709" y="5480507"/>
            <a:ext cx="915899" cy="653887"/>
            <a:chOff x="1373159" y="5480507"/>
            <a:chExt cx="915899" cy="6538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D7D06F0-0D61-9D42-AC3C-46A8628A040C}"/>
                </a:ext>
              </a:extLst>
            </p:cNvPr>
            <p:cNvCxnSpPr/>
            <p:nvPr/>
          </p:nvCxnSpPr>
          <p:spPr>
            <a:xfrm>
              <a:off x="1513397" y="6134394"/>
              <a:ext cx="635423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D43D0D-5B92-4240-8200-0FBEEC76A1C5}"/>
                </a:ext>
              </a:extLst>
            </p:cNvPr>
            <p:cNvGrpSpPr/>
            <p:nvPr/>
          </p:nvGrpSpPr>
          <p:grpSpPr>
            <a:xfrm>
              <a:off x="1373159" y="5480507"/>
              <a:ext cx="915899" cy="431717"/>
              <a:chOff x="7757785" y="5886192"/>
              <a:chExt cx="508365" cy="23962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CEAD6EE-1A45-2945-B62A-7D22D9F12C3B}"/>
                  </a:ext>
                </a:extLst>
              </p:cNvPr>
              <p:cNvSpPr/>
              <p:nvPr/>
            </p:nvSpPr>
            <p:spPr>
              <a:xfrm>
                <a:off x="7757785" y="5886192"/>
                <a:ext cx="239621" cy="23962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3CA7AFB-54E0-0D43-87D3-BCA00A20E79C}"/>
                  </a:ext>
                </a:extLst>
              </p:cNvPr>
              <p:cNvSpPr/>
              <p:nvPr/>
            </p:nvSpPr>
            <p:spPr>
              <a:xfrm>
                <a:off x="8026529" y="5886192"/>
                <a:ext cx="239621" cy="239621"/>
              </a:xfrm>
              <a:prstGeom prst="ellipse">
                <a:avLst/>
              </a:prstGeom>
              <a:solidFill>
                <a:srgbClr val="B448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588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18155</TotalTime>
  <Words>1054</Words>
  <Application>Microsoft Macintosh PowerPoint</Application>
  <PresentationFormat>Custom</PresentationFormat>
  <Paragraphs>212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Times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377</cp:revision>
  <cp:lastPrinted>2023-07-19T14:50:03Z</cp:lastPrinted>
  <dcterms:created xsi:type="dcterms:W3CDTF">2022-05-17T11:22:10Z</dcterms:created>
  <dcterms:modified xsi:type="dcterms:W3CDTF">2023-09-29T10:56:08Z</dcterms:modified>
</cp:coreProperties>
</file>