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55"/>
  </p:notesMasterIdLst>
  <p:handoutMasterIdLst>
    <p:handoutMasterId r:id="rId56"/>
  </p:handoutMasterIdLst>
  <p:sldIdLst>
    <p:sldId id="256" r:id="rId3"/>
    <p:sldId id="343" r:id="rId4"/>
    <p:sldId id="344" r:id="rId5"/>
    <p:sldId id="294" r:id="rId6"/>
    <p:sldId id="341" r:id="rId7"/>
    <p:sldId id="296" r:id="rId8"/>
    <p:sldId id="299" r:id="rId9"/>
    <p:sldId id="267" r:id="rId10"/>
    <p:sldId id="266" r:id="rId11"/>
    <p:sldId id="298" r:id="rId12"/>
    <p:sldId id="297" r:id="rId13"/>
    <p:sldId id="301" r:id="rId14"/>
    <p:sldId id="302" r:id="rId15"/>
    <p:sldId id="303" r:id="rId16"/>
    <p:sldId id="304" r:id="rId17"/>
    <p:sldId id="305" r:id="rId18"/>
    <p:sldId id="340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8" r:id="rId40"/>
    <p:sldId id="329" r:id="rId41"/>
    <p:sldId id="326" r:id="rId42"/>
    <p:sldId id="327" r:id="rId43"/>
    <p:sldId id="330" r:id="rId44"/>
    <p:sldId id="331" r:id="rId45"/>
    <p:sldId id="332" r:id="rId46"/>
    <p:sldId id="333" r:id="rId47"/>
    <p:sldId id="342" r:id="rId48"/>
    <p:sldId id="335" r:id="rId49"/>
    <p:sldId id="336" r:id="rId50"/>
    <p:sldId id="337" r:id="rId51"/>
    <p:sldId id="338" r:id="rId52"/>
    <p:sldId id="339" r:id="rId53"/>
    <p:sldId id="283" r:id="rId54"/>
  </p:sldIdLst>
  <p:sldSz cx="10691813" cy="7559675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 Pérez Monrós" initials="APM" lastIdx="3" clrIdx="0">
    <p:extLst>
      <p:ext uri="{19B8F6BF-5375-455C-9EA6-DF929625EA0E}">
        <p15:presenceInfo xmlns:p15="http://schemas.microsoft.com/office/powerpoint/2012/main" userId="Albert Pérez Monró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0A2"/>
    <a:srgbClr val="E3E3DC"/>
    <a:srgbClr val="F9BA44"/>
    <a:srgbClr val="C4BCB3"/>
    <a:srgbClr val="93C05E"/>
    <a:srgbClr val="8ACBE4"/>
    <a:srgbClr val="B89AC7"/>
    <a:srgbClr val="E96B57"/>
    <a:srgbClr val="B44800"/>
    <a:srgbClr val="F2E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0" autoAdjust="0"/>
    <p:restoredTop sz="94622"/>
  </p:normalViewPr>
  <p:slideViewPr>
    <p:cSldViewPr snapToGrid="0" snapToObjects="1">
      <p:cViewPr varScale="1">
        <p:scale>
          <a:sx n="115" d="100"/>
          <a:sy n="115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04"/>
    </p:cViewPr>
  </p:sorterViewPr>
  <p:notesViewPr>
    <p:cSldViewPr snapToGrid="0" snapToObjects="1">
      <p:cViewPr varScale="1">
        <p:scale>
          <a:sx n="134" d="100"/>
          <a:sy n="134" d="100"/>
        </p:scale>
        <p:origin x="48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7C144-5A7A-4E4C-90B3-D6A408178DAC}" type="datetimeFigureOut">
              <a:rPr lang="es-ES_tradnl" smtClean="0"/>
              <a:t>29/9/23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AB677-D8E3-FE4D-8AA1-FAC345AC5D5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7558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1ABD4-494F-0240-9520-5CBBA25E332F}" type="datetimeFigureOut">
              <a:rPr lang="es-ES_tradnl" smtClean="0"/>
              <a:t>29/9/23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2988" y="1233488"/>
            <a:ext cx="471170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82D59-D14A-4548-93B2-17B25710E21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919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 userDrawn="1"/>
        </p:nvCxnSpPr>
        <p:spPr>
          <a:xfrm>
            <a:off x="292964" y="7022004"/>
            <a:ext cx="1009391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10171809" y="7057590"/>
            <a:ext cx="38431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D9D9B-F211-3F4F-B17B-5D34EB066A3B}" type="slidenum">
              <a:rPr kumimoji="0" lang="es-ES_tradnl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_tradnl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126">
            <a:extLst>
              <a:ext uri="{FF2B5EF4-FFF2-40B4-BE49-F238E27FC236}">
                <a16:creationId xmlns:a16="http://schemas.microsoft.com/office/drawing/2014/main" id="{EC39A102-A48F-2848-B755-338DC4885E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697" y="7071065"/>
            <a:ext cx="3113017" cy="26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298" tIns="34155" rIns="68298" bIns="34155" anchor="t" anchorCtr="0" upright="1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a-ES" sz="700" b="1" i="0" cap="all" baseline="0" noProof="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Guia accessible per a la visita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a-ES" sz="700" b="0" i="0" cap="all" baseline="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Museu de la ciència cosmocaixa</a:t>
            </a:r>
          </a:p>
        </p:txBody>
      </p:sp>
      <p:sp>
        <p:nvSpPr>
          <p:cNvPr id="11" name="CuadroTexto 11">
            <a:extLst>
              <a:ext uri="{FF2B5EF4-FFF2-40B4-BE49-F238E27FC236}">
                <a16:creationId xmlns:a16="http://schemas.microsoft.com/office/drawing/2014/main" id="{C401CEA3-CD2A-7644-B6AA-2D8B00B0A9DC}"/>
              </a:ext>
            </a:extLst>
          </p:cNvPr>
          <p:cNvSpPr txBox="1"/>
          <p:nvPr userDrawn="1"/>
        </p:nvSpPr>
        <p:spPr>
          <a:xfrm>
            <a:off x="6426686" y="7062676"/>
            <a:ext cx="38337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ca-ES" sz="700" b="1" i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© Fundació</a:t>
            </a:r>
            <a:r>
              <a:rPr lang="ca-ES" sz="700" b="1" i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”la Caixa”</a:t>
            </a:r>
            <a:r>
              <a:rPr lang="ca-ES" sz="700" b="1" i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, Barcelona, 2023.</a:t>
            </a:r>
            <a:endParaRPr lang="ca-ES" sz="700" i="0" noProof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 userDrawn="1"/>
        </p:nvCxnSpPr>
        <p:spPr>
          <a:xfrm>
            <a:off x="292964" y="7022004"/>
            <a:ext cx="1009391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10171809" y="7057590"/>
            <a:ext cx="38431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D9D9B-F211-3F4F-B17B-5D34EB066A3B}" type="slidenum">
              <a:rPr kumimoji="0" lang="es-ES_tradnl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_tradnl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126">
            <a:extLst>
              <a:ext uri="{FF2B5EF4-FFF2-40B4-BE49-F238E27FC236}">
                <a16:creationId xmlns:a16="http://schemas.microsoft.com/office/drawing/2014/main" id="{B389EC4F-3D1D-4E4D-A499-270185080A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697" y="7071065"/>
            <a:ext cx="3113017" cy="26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298" tIns="34155" rIns="68298" bIns="34155" anchor="t" anchorCtr="0" upright="1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a-ES" sz="700" b="1" i="0" cap="all" baseline="0" noProof="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Guia accessible per a la visita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a-ES" sz="700" b="0" i="0" cap="all" baseline="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Museu de la ciència cosmocaixa</a:t>
            </a: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AAA45420-0E30-C640-92FF-EC9D91C91F1B}"/>
              </a:ext>
            </a:extLst>
          </p:cNvPr>
          <p:cNvSpPr txBox="1"/>
          <p:nvPr userDrawn="1"/>
        </p:nvSpPr>
        <p:spPr>
          <a:xfrm>
            <a:off x="6426686" y="7062676"/>
            <a:ext cx="38337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ca-ES" sz="700" b="1" i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© Fundació</a:t>
            </a:r>
            <a:r>
              <a:rPr lang="ca-ES" sz="700" b="1" i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”la Caixa”</a:t>
            </a:r>
            <a:r>
              <a:rPr lang="ca-ES" sz="700" b="1" i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, Barcelona, 2023.</a:t>
            </a:r>
            <a:endParaRPr lang="ca-ES" sz="700" i="0" noProof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5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A0D78E-DD50-0544-8F60-0DDB49C7E42A}"/>
              </a:ext>
            </a:extLst>
          </p:cNvPr>
          <p:cNvSpPr/>
          <p:nvPr userDrawn="1"/>
        </p:nvSpPr>
        <p:spPr>
          <a:xfrm>
            <a:off x="292964" y="4848447"/>
            <a:ext cx="10093911" cy="19138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" name="Conector recto 9">
            <a:extLst>
              <a:ext uri="{FF2B5EF4-FFF2-40B4-BE49-F238E27FC236}">
                <a16:creationId xmlns:a16="http://schemas.microsoft.com/office/drawing/2014/main" id="{23C9FC5B-A1EF-F44E-B0EF-DC0CE7AF0BCF}"/>
              </a:ext>
            </a:extLst>
          </p:cNvPr>
          <p:cNvCxnSpPr>
            <a:cxnSpLocks/>
          </p:cNvCxnSpPr>
          <p:nvPr userDrawn="1"/>
        </p:nvCxnSpPr>
        <p:spPr>
          <a:xfrm>
            <a:off x="292964" y="7022004"/>
            <a:ext cx="1009391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01538803-F6A6-F348-BB4E-102BA0A9B981}"/>
              </a:ext>
            </a:extLst>
          </p:cNvPr>
          <p:cNvSpPr txBox="1">
            <a:spLocks/>
          </p:cNvSpPr>
          <p:nvPr userDrawn="1"/>
        </p:nvSpPr>
        <p:spPr>
          <a:xfrm>
            <a:off x="10171809" y="7057590"/>
            <a:ext cx="38431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D9D9B-F211-3F4F-B17B-5D34EB066A3B}" type="slidenum">
              <a:rPr kumimoji="0" lang="es-ES_tradnl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_tradnl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126">
            <a:extLst>
              <a:ext uri="{FF2B5EF4-FFF2-40B4-BE49-F238E27FC236}">
                <a16:creationId xmlns:a16="http://schemas.microsoft.com/office/drawing/2014/main" id="{D67BA34B-E3A7-C643-81D3-183467A3A4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697" y="7071065"/>
            <a:ext cx="3113017" cy="26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298" tIns="34155" rIns="68298" bIns="34155" anchor="t" anchorCtr="0" upright="1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a-ES" sz="700" b="1" i="0" cap="all" baseline="0" noProof="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Guia accessible per a la visita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a-ES" sz="700" b="0" i="0" cap="all" baseline="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Museu de la ciència cosmocaixa</a:t>
            </a: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8C3AD4E0-8D00-4445-9492-5305ECCF2C4A}"/>
              </a:ext>
            </a:extLst>
          </p:cNvPr>
          <p:cNvSpPr txBox="1"/>
          <p:nvPr userDrawn="1"/>
        </p:nvSpPr>
        <p:spPr>
          <a:xfrm>
            <a:off x="6426686" y="7062676"/>
            <a:ext cx="38337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ca-ES" sz="700" b="1" i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© Fundació</a:t>
            </a:r>
            <a:r>
              <a:rPr lang="ca-ES" sz="700" b="1" i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”la Caixa”</a:t>
            </a:r>
            <a:r>
              <a:rPr lang="ca-ES" sz="700" b="1" i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, Barcelona, 2023.</a:t>
            </a:r>
            <a:endParaRPr lang="ca-ES" sz="700" i="0" noProof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E7422-5BA5-184C-9E4D-CD0B8A4C9F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8" y="171900"/>
            <a:ext cx="3103200" cy="5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png"/><Relationship Id="rId7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4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9.jpe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2.png"/><Relationship Id="rId7" Type="http://schemas.openxmlformats.org/officeDocument/2006/relationships/image" Target="../media/image3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3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6.png"/><Relationship Id="rId7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11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7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75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png"/><Relationship Id="rId7" Type="http://schemas.openxmlformats.org/officeDocument/2006/relationships/image" Target="../media/image7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97.jpe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10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5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106.jpe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11.jpe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47.png"/><Relationship Id="rId5" Type="http://schemas.openxmlformats.org/officeDocument/2006/relationships/image" Target="../media/image112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8.jpeg"/><Relationship Id="rId7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C6BB7E3-8F1B-2649-B4C5-A484B97E1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48" y="2849440"/>
            <a:ext cx="10303148" cy="45385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4EF90E-50CD-9F4B-B762-27D5CD75B681}"/>
              </a:ext>
            </a:extLst>
          </p:cNvPr>
          <p:cNvSpPr/>
          <p:nvPr/>
        </p:nvSpPr>
        <p:spPr>
          <a:xfrm>
            <a:off x="180548" y="5374888"/>
            <a:ext cx="10303147" cy="201305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100000">
                <a:schemeClr val="tx1">
                  <a:lumMod val="75000"/>
                  <a:lumOff val="25000"/>
                  <a:alpha val="6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6657278" y="235743"/>
            <a:ext cx="3826417" cy="351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ca-ES" sz="19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Museu de la ciència Cosmocaixa </a:t>
            </a:r>
            <a:endParaRPr lang="ca-ES" sz="1900" i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6768790" y="653038"/>
            <a:ext cx="3618085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>
            <a:extLst>
              <a:ext uri="{FF2B5EF4-FFF2-40B4-BE49-F238E27FC236}">
                <a16:creationId xmlns:a16="http://schemas.microsoft.com/office/drawing/2014/main" id="{B71B9120-4186-784F-A79E-44D743524041}"/>
              </a:ext>
            </a:extLst>
          </p:cNvPr>
          <p:cNvSpPr txBox="1">
            <a:spLocks/>
          </p:cNvSpPr>
          <p:nvPr/>
        </p:nvSpPr>
        <p:spPr>
          <a:xfrm>
            <a:off x="718459" y="1173375"/>
            <a:ext cx="5261928" cy="1188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500"/>
              </a:lnSpc>
            </a:pPr>
            <a:r>
              <a:rPr lang="ca-E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charset="0"/>
              </a:rPr>
              <a:t>Guia accessible </a:t>
            </a:r>
            <a:br>
              <a:rPr lang="ca-E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charset="0"/>
                <a:ea typeface="Times" charset="0"/>
                <a:cs typeface="Times" charset="0"/>
              </a:rPr>
            </a:br>
            <a:r>
              <a:rPr lang="ca-E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charset="0"/>
                <a:ea typeface="Times" charset="0"/>
                <a:cs typeface="Times" charset="0"/>
              </a:rPr>
              <a:t>per a la visita</a:t>
            </a:r>
            <a:endParaRPr lang="ca-ES" sz="6000" i="1" dirty="0">
              <a:solidFill>
                <a:schemeClr val="tx1">
                  <a:lumMod val="85000"/>
                  <a:lumOff val="15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73F9E-1B67-5047-AC7E-92544822C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831" y="6435756"/>
            <a:ext cx="2887200" cy="101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AL COSTAT D’INFORMACIÓ HI HA LA BOTIGA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-301931" y="3063130"/>
            <a:ext cx="3603149" cy="716707"/>
            <a:chOff x="412444" y="3101612"/>
            <a:chExt cx="3603149" cy="716707"/>
          </a:xfrm>
        </p:grpSpPr>
        <p:sp>
          <p:nvSpPr>
            <p:cNvPr id="28" name="Rectangle 27"/>
            <p:cNvSpPr/>
            <p:nvPr/>
          </p:nvSpPr>
          <p:spPr>
            <a:xfrm>
              <a:off x="412444" y="3101612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BOTIGA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3C60A4F9-B873-0FCB-3FF3-9511A69F6A7F}"/>
              </a:ext>
            </a:extLst>
          </p:cNvPr>
          <p:cNvGrpSpPr/>
          <p:nvPr/>
        </p:nvGrpSpPr>
        <p:grpSpPr>
          <a:xfrm>
            <a:off x="7053438" y="5320853"/>
            <a:ext cx="903216" cy="813541"/>
            <a:chOff x="8955157" y="5320853"/>
            <a:chExt cx="903216" cy="813541"/>
          </a:xfrm>
        </p:grpSpPr>
        <p:cxnSp>
          <p:nvCxnSpPr>
            <p:cNvPr id="5" name="Straight Connector 40">
              <a:extLst>
                <a:ext uri="{FF2B5EF4-FFF2-40B4-BE49-F238E27FC236}">
                  <a16:creationId xmlns:a16="http://schemas.microsoft.com/office/drawing/2014/main" id="{E2FFF956-9DC4-93F4-1C64-3D63C0CABBE2}"/>
                </a:ext>
              </a:extLst>
            </p:cNvPr>
            <p:cNvCxnSpPr>
              <a:cxnSpLocks/>
            </p:cNvCxnSpPr>
            <p:nvPr/>
          </p:nvCxnSpPr>
          <p:spPr>
            <a:xfrm>
              <a:off x="8955157" y="6134394"/>
              <a:ext cx="9032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44">
              <a:extLst>
                <a:ext uri="{FF2B5EF4-FFF2-40B4-BE49-F238E27FC236}">
                  <a16:creationId xmlns:a16="http://schemas.microsoft.com/office/drawing/2014/main" id="{E1817CBE-B212-C342-A81B-5C452C42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3453" y="5320853"/>
              <a:ext cx="586625" cy="58662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245D64-8D27-3844-958C-7BC45D1C19F8}"/>
              </a:ext>
            </a:extLst>
          </p:cNvPr>
          <p:cNvGrpSpPr/>
          <p:nvPr/>
        </p:nvGrpSpPr>
        <p:grpSpPr>
          <a:xfrm>
            <a:off x="4288400" y="5317734"/>
            <a:ext cx="1565990" cy="816660"/>
            <a:chOff x="4288400" y="5317734"/>
            <a:chExt cx="1565990" cy="816660"/>
          </a:xfrm>
        </p:grpSpPr>
        <p:pic>
          <p:nvPicPr>
            <p:cNvPr id="9" name="Picture 36">
              <a:extLst>
                <a:ext uri="{FF2B5EF4-FFF2-40B4-BE49-F238E27FC236}">
                  <a16:creationId xmlns:a16="http://schemas.microsoft.com/office/drawing/2014/main" id="{087A1AE4-EAC5-384D-5F6D-D84BB49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3716" y="5317734"/>
              <a:ext cx="595358" cy="595358"/>
            </a:xfrm>
            <a:prstGeom prst="rect">
              <a:avLst/>
            </a:prstGeom>
          </p:spPr>
        </p:pic>
        <p:cxnSp>
          <p:nvCxnSpPr>
            <p:cNvPr id="10" name="Straight Connector 21">
              <a:extLst>
                <a:ext uri="{FF2B5EF4-FFF2-40B4-BE49-F238E27FC236}">
                  <a16:creationId xmlns:a16="http://schemas.microsoft.com/office/drawing/2014/main" id="{B0349AF5-5B25-5280-06F8-20E6EF8869C2}"/>
                </a:ext>
              </a:extLst>
            </p:cNvPr>
            <p:cNvCxnSpPr>
              <a:cxnSpLocks/>
            </p:cNvCxnSpPr>
            <p:nvPr/>
          </p:nvCxnSpPr>
          <p:spPr>
            <a:xfrm>
              <a:off x="4288400" y="6134394"/>
              <a:ext cx="156599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0603A6-5702-5E42-A440-5F09BF313B54}"/>
              </a:ext>
            </a:extLst>
          </p:cNvPr>
          <p:cNvGrpSpPr/>
          <p:nvPr/>
        </p:nvGrpSpPr>
        <p:grpSpPr>
          <a:xfrm>
            <a:off x="5738735" y="5314368"/>
            <a:ext cx="1081168" cy="820026"/>
            <a:chOff x="5853041" y="5314368"/>
            <a:chExt cx="1081168" cy="82002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FBFE34-24DA-224C-BE11-489CED88782F}"/>
                </a:ext>
              </a:extLst>
            </p:cNvPr>
            <p:cNvCxnSpPr>
              <a:cxnSpLocks/>
            </p:cNvCxnSpPr>
            <p:nvPr/>
          </p:nvCxnSpPr>
          <p:spPr>
            <a:xfrm>
              <a:off x="6050468" y="6134394"/>
              <a:ext cx="68631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90A6D77-B5F7-AF4D-A7D9-A6E09A3A5753}"/>
                </a:ext>
              </a:extLst>
            </p:cNvPr>
            <p:cNvGrpSpPr/>
            <p:nvPr/>
          </p:nvGrpSpPr>
          <p:grpSpPr>
            <a:xfrm>
              <a:off x="5853041" y="5314368"/>
              <a:ext cx="1081168" cy="606822"/>
              <a:chOff x="7603987" y="4260259"/>
              <a:chExt cx="851923" cy="47815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5BB5820-181C-604B-BD77-9B8C4A846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91B56DD-8706-E742-B4D1-B8020AA91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C3A7E22-0E56-974F-9F71-946651767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541AE6E-9EE6-C740-B846-21EB017EBDA8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CD6504-55B2-3748-87B0-EE32701DCB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74401"/>
            <a:ext cx="6152401" cy="43352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5A67CBD-29EC-194D-A119-5C21957545D0}"/>
              </a:ext>
            </a:extLst>
          </p:cNvPr>
          <p:cNvGrpSpPr/>
          <p:nvPr/>
        </p:nvGrpSpPr>
        <p:grpSpPr>
          <a:xfrm>
            <a:off x="3061440" y="5480507"/>
            <a:ext cx="915899" cy="653887"/>
            <a:chOff x="3099694" y="5480507"/>
            <a:chExt cx="915899" cy="6538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71FE155-4A38-C949-BB4E-FFA33B0FDC60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0F7111E-5D66-6C49-A051-A8414084E88B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A33165E-0F64-5B4D-8F17-09B101F25356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91E6F15-B56D-7A43-8731-8F887AAE693F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206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</a:t>
            </a:r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FINAL DE LA PLANTA 0 HI HA LES TAQUILLES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TAQUILLES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462E716E-654B-D249-0DB3-AD5DAF6A5ED5}"/>
              </a:ext>
            </a:extLst>
          </p:cNvPr>
          <p:cNvGrpSpPr/>
          <p:nvPr/>
        </p:nvGrpSpPr>
        <p:grpSpPr>
          <a:xfrm>
            <a:off x="6843568" y="5287846"/>
            <a:ext cx="1271732" cy="846548"/>
            <a:chOff x="3884634" y="5287846"/>
            <a:chExt cx="1271732" cy="846548"/>
          </a:xfrm>
        </p:grpSpPr>
        <p:cxnSp>
          <p:nvCxnSpPr>
            <p:cNvPr id="4" name="Straight Connector 47">
              <a:extLst>
                <a:ext uri="{FF2B5EF4-FFF2-40B4-BE49-F238E27FC236}">
                  <a16:creationId xmlns:a16="http://schemas.microsoft.com/office/drawing/2014/main" id="{59325046-FEE3-4B63-499B-76E8CD431C9F}"/>
                </a:ext>
              </a:extLst>
            </p:cNvPr>
            <p:cNvCxnSpPr>
              <a:cxnSpLocks/>
            </p:cNvCxnSpPr>
            <p:nvPr/>
          </p:nvCxnSpPr>
          <p:spPr>
            <a:xfrm>
              <a:off x="3884634" y="6134394"/>
              <a:ext cx="127173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9">
              <a:extLst>
                <a:ext uri="{FF2B5EF4-FFF2-40B4-BE49-F238E27FC236}">
                  <a16:creationId xmlns:a16="http://schemas.microsoft.com/office/drawing/2014/main" id="{5166D8B2-1DC4-8050-9F8C-22D72B7D99B6}"/>
                </a:ext>
              </a:extLst>
            </p:cNvPr>
            <p:cNvGrpSpPr/>
            <p:nvPr/>
          </p:nvGrpSpPr>
          <p:grpSpPr>
            <a:xfrm>
              <a:off x="4226224" y="5287846"/>
              <a:ext cx="633837" cy="719328"/>
              <a:chOff x="3237519" y="5291021"/>
              <a:chExt cx="620873" cy="704615"/>
            </a:xfrm>
          </p:grpSpPr>
          <p:pic>
            <p:nvPicPr>
              <p:cNvPr id="7" name="Picture 50">
                <a:extLst>
                  <a:ext uri="{FF2B5EF4-FFF2-40B4-BE49-F238E27FC236}">
                    <a16:creationId xmlns:a16="http://schemas.microsoft.com/office/drawing/2014/main" id="{3C21E6E1-F509-0506-E60E-FEAC0BA03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7519" y="5291021"/>
                <a:ext cx="620873" cy="620873"/>
              </a:xfrm>
              <a:prstGeom prst="rect">
                <a:avLst/>
              </a:prstGeom>
            </p:spPr>
          </p:pic>
          <p:pic>
            <p:nvPicPr>
              <p:cNvPr id="8" name="Picture 56">
                <a:extLst>
                  <a:ext uri="{FF2B5EF4-FFF2-40B4-BE49-F238E27FC236}">
                    <a16:creationId xmlns:a16="http://schemas.microsoft.com/office/drawing/2014/main" id="{FF7CFB55-CF57-9B66-0318-13BDE982E3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775"/>
              <a:stretch/>
            </p:blipFill>
            <p:spPr>
              <a:xfrm rot="19800000">
                <a:off x="3399825" y="5784625"/>
                <a:ext cx="296260" cy="211011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EB7DC-FCB7-3F4E-9C19-55BBA722D20C}"/>
              </a:ext>
            </a:extLst>
          </p:cNvPr>
          <p:cNvGrpSpPr/>
          <p:nvPr/>
        </p:nvGrpSpPr>
        <p:grpSpPr>
          <a:xfrm>
            <a:off x="2900369" y="5446420"/>
            <a:ext cx="702986" cy="687984"/>
            <a:chOff x="897867" y="5446420"/>
            <a:chExt cx="702986" cy="687984"/>
          </a:xfrm>
        </p:grpSpPr>
        <p:cxnSp>
          <p:nvCxnSpPr>
            <p:cNvPr id="30" name="Straight Connector 22">
              <a:extLst>
                <a:ext uri="{FF2B5EF4-FFF2-40B4-BE49-F238E27FC236}">
                  <a16:creationId xmlns:a16="http://schemas.microsoft.com/office/drawing/2014/main" id="{73AE233E-A9C1-4E4E-88E4-1EE3CF25EE3A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7" y="6134404"/>
              <a:ext cx="7029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23">
              <a:extLst>
                <a:ext uri="{FF2B5EF4-FFF2-40B4-BE49-F238E27FC236}">
                  <a16:creationId xmlns:a16="http://schemas.microsoft.com/office/drawing/2014/main" id="{7932B7E8-A7FE-FD4B-869C-7EDF52913DCE}"/>
                </a:ext>
              </a:extLst>
            </p:cNvPr>
            <p:cNvGrpSpPr/>
            <p:nvPr/>
          </p:nvGrpSpPr>
          <p:grpSpPr>
            <a:xfrm rot="16200000">
              <a:off x="991662" y="5393311"/>
              <a:ext cx="556082" cy="662300"/>
              <a:chOff x="3324285" y="5373710"/>
              <a:chExt cx="611892" cy="728770"/>
            </a:xfrm>
          </p:grpSpPr>
          <p:cxnSp>
            <p:nvCxnSpPr>
              <p:cNvPr id="32" name="Straight Arrow Connector 24">
                <a:extLst>
                  <a:ext uri="{FF2B5EF4-FFF2-40B4-BE49-F238E27FC236}">
                    <a16:creationId xmlns:a16="http://schemas.microsoft.com/office/drawing/2014/main" id="{82C63FC2-3C72-A243-BEF6-EDD85CDEA3A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D1F14E9A-62EE-4D45-9FD0-36DFA7ED7806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D62BB15-4E8A-1D4B-9883-46EFF3FE5A50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006B42-8618-0149-A57D-C91F4B55D945}"/>
              </a:ext>
            </a:extLst>
          </p:cNvPr>
          <p:cNvGrpSpPr/>
          <p:nvPr/>
        </p:nvGrpSpPr>
        <p:grpSpPr>
          <a:xfrm>
            <a:off x="4441015" y="5292309"/>
            <a:ext cx="1115187" cy="842085"/>
            <a:chOff x="5742813" y="5292309"/>
            <a:chExt cx="1115187" cy="84208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B9084B3-D673-6847-8B6D-5DCBE10CB43A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2BAD77-7A6C-4F4E-9C2C-F3785151F8FA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8228982-6A3F-3D4F-9D9A-CD5C6225E9E5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E9C70851-326C-6C4B-ABB8-7FB2E32DFE73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641F50CD-BD58-EE4E-B2AE-67C6A3926A8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5DAEDF77-B39D-6E4A-BED5-0FAC718FD66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FEB42573-E517-C34A-AC89-727D0DAEFA2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354988C4-DDFF-A546-83AD-602263AE9EE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062CB539-2ACA-4747-B5F0-7A529B8052B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66F6DF70-C011-9741-96CD-5C888AACD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0" name="Picture 73">
                <a:extLst>
                  <a:ext uri="{FF2B5EF4-FFF2-40B4-BE49-F238E27FC236}">
                    <a16:creationId xmlns:a16="http://schemas.microsoft.com/office/drawing/2014/main" id="{4B416329-30B9-6543-AE3D-BA6ED8F5D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48" name="Rounded Rectangle 74">
              <a:extLst>
                <a:ext uri="{FF2B5EF4-FFF2-40B4-BE49-F238E27FC236}">
                  <a16:creationId xmlns:a16="http://schemas.microsoft.com/office/drawing/2014/main" id="{CBD89752-DDE3-614A-9221-FA69315ACC10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5B532-1762-594B-A5C0-4F9D17AD6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75202"/>
            <a:ext cx="6152401" cy="433439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703067B-AA32-AD43-B1D7-78E5A9BCAE59}"/>
              </a:ext>
            </a:extLst>
          </p:cNvPr>
          <p:cNvGrpSpPr/>
          <p:nvPr/>
        </p:nvGrpSpPr>
        <p:grpSpPr>
          <a:xfrm>
            <a:off x="5433853" y="5314368"/>
            <a:ext cx="1081168" cy="820026"/>
            <a:chOff x="5853041" y="5314368"/>
            <a:chExt cx="1081168" cy="82002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51B4CDB-8D7C-8346-8042-7E106E0D0232}"/>
                </a:ext>
              </a:extLst>
            </p:cNvPr>
            <p:cNvCxnSpPr>
              <a:cxnSpLocks/>
            </p:cNvCxnSpPr>
            <p:nvPr/>
          </p:nvCxnSpPr>
          <p:spPr>
            <a:xfrm>
              <a:off x="6050468" y="6134394"/>
              <a:ext cx="68631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DF39FFA-4CDE-5C43-9E55-6B34488E4CBB}"/>
                </a:ext>
              </a:extLst>
            </p:cNvPr>
            <p:cNvGrpSpPr/>
            <p:nvPr/>
          </p:nvGrpSpPr>
          <p:grpSpPr>
            <a:xfrm>
              <a:off x="5853041" y="5314368"/>
              <a:ext cx="1081168" cy="606822"/>
              <a:chOff x="7603987" y="4260259"/>
              <a:chExt cx="851923" cy="47815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93F52345-9016-764F-B1F7-DB76A89DA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5566AC1-3D81-B945-A251-8477B984E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4103E34-77DA-F14C-8307-BAC2B6F16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185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L’ESQUERRA DE LES TAQUILLES HI HA L’</a:t>
            </a:r>
            <a:r>
              <a:rPr lang="en-US" sz="2200" spc="50" dirty="0">
                <a:latin typeface="Calibri" charset="0"/>
                <a:cs typeface="Calibri" charset="0"/>
              </a:rPr>
              <a:t>ACCÉS AL MUSEU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cs typeface="Calibri Light" charset="0"/>
                </a:rPr>
                <a:t>Accés AL MUSEU PER LA planta 0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E39D61-E2EC-CE41-896C-90FF6697BE20}"/>
              </a:ext>
            </a:extLst>
          </p:cNvPr>
          <p:cNvGrpSpPr/>
          <p:nvPr/>
        </p:nvGrpSpPr>
        <p:grpSpPr>
          <a:xfrm>
            <a:off x="2277385" y="5314368"/>
            <a:ext cx="1255746" cy="828496"/>
            <a:chOff x="1657462" y="5314368"/>
            <a:chExt cx="1255746" cy="828496"/>
          </a:xfrm>
        </p:grpSpPr>
        <p:grpSp>
          <p:nvGrpSpPr>
            <p:cNvPr id="3" name="Group 40">
              <a:extLst>
                <a:ext uri="{FF2B5EF4-FFF2-40B4-BE49-F238E27FC236}">
                  <a16:creationId xmlns:a16="http://schemas.microsoft.com/office/drawing/2014/main" id="{30C99399-CC6B-28BF-06E7-F0C68289856C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1837257" y="5314368"/>
              <a:ext cx="1028451" cy="734862"/>
              <a:chOff x="4890374" y="5724275"/>
              <a:chExt cx="905568" cy="647058"/>
            </a:xfrm>
          </p:grpSpPr>
          <p:pic>
            <p:nvPicPr>
              <p:cNvPr id="5" name="Picture 41">
                <a:extLst>
                  <a:ext uri="{FF2B5EF4-FFF2-40B4-BE49-F238E27FC236}">
                    <a16:creationId xmlns:a16="http://schemas.microsoft.com/office/drawing/2014/main" id="{7A3BC9F0-6AA1-BFE4-EB2A-0ADA92D4E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7" name="Picture 42">
                <a:extLst>
                  <a:ext uri="{FF2B5EF4-FFF2-40B4-BE49-F238E27FC236}">
                    <a16:creationId xmlns:a16="http://schemas.microsoft.com/office/drawing/2014/main" id="{EC9A18F3-21D6-8D44-EFB9-3C4F7B4A6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8" name="Picture 43">
                <a:extLst>
                  <a:ext uri="{FF2B5EF4-FFF2-40B4-BE49-F238E27FC236}">
                    <a16:creationId xmlns:a16="http://schemas.microsoft.com/office/drawing/2014/main" id="{83D002ED-EF63-980E-ACB7-EC3499B28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  <p:cxnSp>
          <p:nvCxnSpPr>
            <p:cNvPr id="12" name="Straight Connector 70">
              <a:extLst>
                <a:ext uri="{FF2B5EF4-FFF2-40B4-BE49-F238E27FC236}">
                  <a16:creationId xmlns:a16="http://schemas.microsoft.com/office/drawing/2014/main" id="{11AA2A05-7198-2A45-B1A2-65ECE6F755E1}"/>
                </a:ext>
              </a:extLst>
            </p:cNvPr>
            <p:cNvCxnSpPr>
              <a:cxnSpLocks/>
            </p:cNvCxnSpPr>
            <p:nvPr/>
          </p:nvCxnSpPr>
          <p:spPr>
            <a:xfrm>
              <a:off x="1657462" y="6142864"/>
              <a:ext cx="125574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179C12-58AE-084D-9A1D-159D72D21E9E}"/>
              </a:ext>
            </a:extLst>
          </p:cNvPr>
          <p:cNvGrpSpPr/>
          <p:nvPr/>
        </p:nvGrpSpPr>
        <p:grpSpPr>
          <a:xfrm>
            <a:off x="7884676" y="5311077"/>
            <a:ext cx="902825" cy="823317"/>
            <a:chOff x="6594395" y="5311077"/>
            <a:chExt cx="902825" cy="8233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40745A6-C1EA-E549-BF8F-5F0099BAB8CA}"/>
                </a:ext>
              </a:extLst>
            </p:cNvPr>
            <p:cNvCxnSpPr>
              <a:cxnSpLocks/>
            </p:cNvCxnSpPr>
            <p:nvPr/>
          </p:nvCxnSpPr>
          <p:spPr>
            <a:xfrm>
              <a:off x="6594395" y="6134394"/>
              <a:ext cx="9028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23F567-26E0-C64E-BE2C-E78718AD7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506" y="5311077"/>
              <a:ext cx="602602" cy="602602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6345E87-9639-9541-BD00-985384FC4FC4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50C72A-00ED-034A-8EC3-E3EFC5E3FEB3}"/>
              </a:ext>
            </a:extLst>
          </p:cNvPr>
          <p:cNvGrpSpPr/>
          <p:nvPr/>
        </p:nvGrpSpPr>
        <p:grpSpPr>
          <a:xfrm>
            <a:off x="6692986" y="5355146"/>
            <a:ext cx="793963" cy="779248"/>
            <a:chOff x="5948762" y="5355146"/>
            <a:chExt cx="793963" cy="7792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BC63AF-974F-F34A-B878-D1CBD9AC5773}"/>
                </a:ext>
              </a:extLst>
            </p:cNvPr>
            <p:cNvGrpSpPr/>
            <p:nvPr/>
          </p:nvGrpSpPr>
          <p:grpSpPr>
            <a:xfrm>
              <a:off x="5948762" y="5371330"/>
              <a:ext cx="793963" cy="763064"/>
              <a:chOff x="3857387" y="5371330"/>
              <a:chExt cx="793963" cy="76306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B3A487C-4AF6-474B-8B2A-05BDA45C2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161" y="6134394"/>
                <a:ext cx="73573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0B9BDB9-4B6A-7F48-B33C-50ECAFD91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24">
              <a:extLst>
                <a:ext uri="{FF2B5EF4-FFF2-40B4-BE49-F238E27FC236}">
                  <a16:creationId xmlns:a16="http://schemas.microsoft.com/office/drawing/2014/main" id="{9991EB99-08BB-134A-B45C-32AB3FCA8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94DD82E-34BF-564D-9D08-7E610969D3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1"/>
            <a:ext cx="6152400" cy="4334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98D43AA-BD38-0A49-B153-92888E7B62F1}"/>
              </a:ext>
            </a:extLst>
          </p:cNvPr>
          <p:cNvGrpSpPr/>
          <p:nvPr/>
        </p:nvGrpSpPr>
        <p:grpSpPr>
          <a:xfrm>
            <a:off x="5618316" y="5314368"/>
            <a:ext cx="1081168" cy="820026"/>
            <a:chOff x="5853041" y="5314368"/>
            <a:chExt cx="1081168" cy="82002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C61E3F3-AB47-414D-8DA6-4487EBB9B5EE}"/>
                </a:ext>
              </a:extLst>
            </p:cNvPr>
            <p:cNvCxnSpPr>
              <a:cxnSpLocks/>
            </p:cNvCxnSpPr>
            <p:nvPr/>
          </p:nvCxnSpPr>
          <p:spPr>
            <a:xfrm>
              <a:off x="6050468" y="6134394"/>
              <a:ext cx="68631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D7AA04B-C0E8-BA44-9FF7-B22C3B5DBA9C}"/>
                </a:ext>
              </a:extLst>
            </p:cNvPr>
            <p:cNvGrpSpPr/>
            <p:nvPr/>
          </p:nvGrpSpPr>
          <p:grpSpPr>
            <a:xfrm>
              <a:off x="5853041" y="5314368"/>
              <a:ext cx="1081168" cy="606822"/>
              <a:chOff x="7603987" y="4260259"/>
              <a:chExt cx="851923" cy="478155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8D2106-6F0D-5A45-A8B3-43776F147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8B88141-1C1B-3C46-9999-1135C032F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D3C64A1-AAD3-0B4A-860F-65E691DC3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46" name="Group 11">
            <a:extLst>
              <a:ext uri="{FF2B5EF4-FFF2-40B4-BE49-F238E27FC236}">
                <a16:creationId xmlns:a16="http://schemas.microsoft.com/office/drawing/2014/main" id="{2D14BD9B-12B7-3142-8AFB-E12425897560}"/>
              </a:ext>
            </a:extLst>
          </p:cNvPr>
          <p:cNvGrpSpPr/>
          <p:nvPr/>
        </p:nvGrpSpPr>
        <p:grpSpPr>
          <a:xfrm>
            <a:off x="4500313" y="5287846"/>
            <a:ext cx="1271732" cy="846548"/>
            <a:chOff x="3884634" y="5287846"/>
            <a:chExt cx="1271732" cy="846548"/>
          </a:xfrm>
        </p:grpSpPr>
        <p:cxnSp>
          <p:nvCxnSpPr>
            <p:cNvPr id="52" name="Straight Connector 47">
              <a:extLst>
                <a:ext uri="{FF2B5EF4-FFF2-40B4-BE49-F238E27FC236}">
                  <a16:creationId xmlns:a16="http://schemas.microsoft.com/office/drawing/2014/main" id="{59AFD956-FF4E-1A4C-86D4-B6CEEB29BC1E}"/>
                </a:ext>
              </a:extLst>
            </p:cNvPr>
            <p:cNvCxnSpPr>
              <a:cxnSpLocks/>
            </p:cNvCxnSpPr>
            <p:nvPr/>
          </p:nvCxnSpPr>
          <p:spPr>
            <a:xfrm>
              <a:off x="3884634" y="6134394"/>
              <a:ext cx="127173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49">
              <a:extLst>
                <a:ext uri="{FF2B5EF4-FFF2-40B4-BE49-F238E27FC236}">
                  <a16:creationId xmlns:a16="http://schemas.microsoft.com/office/drawing/2014/main" id="{D469BF80-B32C-FA4A-A23E-7CEE763EAAA8}"/>
                </a:ext>
              </a:extLst>
            </p:cNvPr>
            <p:cNvGrpSpPr/>
            <p:nvPr/>
          </p:nvGrpSpPr>
          <p:grpSpPr>
            <a:xfrm>
              <a:off x="4226224" y="5287846"/>
              <a:ext cx="633837" cy="719328"/>
              <a:chOff x="3237519" y="5291021"/>
              <a:chExt cx="620873" cy="704615"/>
            </a:xfrm>
          </p:grpSpPr>
          <p:pic>
            <p:nvPicPr>
              <p:cNvPr id="55" name="Picture 50">
                <a:extLst>
                  <a:ext uri="{FF2B5EF4-FFF2-40B4-BE49-F238E27FC236}">
                    <a16:creationId xmlns:a16="http://schemas.microsoft.com/office/drawing/2014/main" id="{269EFAED-2AAD-7548-8E71-DB0C84E4F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7519" y="5291021"/>
                <a:ext cx="620873" cy="620873"/>
              </a:xfrm>
              <a:prstGeom prst="rect">
                <a:avLst/>
              </a:prstGeom>
            </p:spPr>
          </p:pic>
          <p:pic>
            <p:nvPicPr>
              <p:cNvPr id="56" name="Picture 56">
                <a:extLst>
                  <a:ext uri="{FF2B5EF4-FFF2-40B4-BE49-F238E27FC236}">
                    <a16:creationId xmlns:a16="http://schemas.microsoft.com/office/drawing/2014/main" id="{914180BF-9A4A-C041-8F47-34E70B6418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775"/>
              <a:stretch/>
            </p:blipFill>
            <p:spPr>
              <a:xfrm rot="19800000">
                <a:off x="3399825" y="5784625"/>
                <a:ext cx="296260" cy="2110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1928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LA PLANTA 0 HI HA LA RAMPA HELICOIDAL AMB ACCÉS A LES PLANTES –2 I –5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RAMPA HELICOIDAL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2F94F85-A8B3-3D4B-9194-599B7F20EE1F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03AE59-4673-164B-B528-D1FA4624CAB9}"/>
              </a:ext>
            </a:extLst>
          </p:cNvPr>
          <p:cNvGrpSpPr/>
          <p:nvPr/>
        </p:nvGrpSpPr>
        <p:grpSpPr>
          <a:xfrm>
            <a:off x="1227801" y="5292309"/>
            <a:ext cx="1115187" cy="842085"/>
            <a:chOff x="5742813" y="5292309"/>
            <a:chExt cx="1115187" cy="8420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9C603C8-4514-904C-ABD2-F180437108EA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3E4FDB4-EE32-DB44-BAB3-C3EEE74F3F9F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89E85E5-BBB6-5941-B20B-71A241454F04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C52CFC2E-8778-F542-8814-C557A5968FD1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82" name="Rounded Rectangle 81">
                    <a:extLst>
                      <a:ext uri="{FF2B5EF4-FFF2-40B4-BE49-F238E27FC236}">
                        <a16:creationId xmlns:a16="http://schemas.microsoft.com/office/drawing/2014/main" id="{C6D61A82-8D6D-BC4F-BF3E-B390F81E5B8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3" name="Rounded Rectangle 82">
                    <a:extLst>
                      <a:ext uri="{FF2B5EF4-FFF2-40B4-BE49-F238E27FC236}">
                        <a16:creationId xmlns:a16="http://schemas.microsoft.com/office/drawing/2014/main" id="{A82D2A6C-53A3-2446-906A-724800C3014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4" name="Rounded Rectangle 83">
                    <a:extLst>
                      <a:ext uri="{FF2B5EF4-FFF2-40B4-BE49-F238E27FC236}">
                        <a16:creationId xmlns:a16="http://schemas.microsoft.com/office/drawing/2014/main" id="{9874924F-0E4B-0C40-BE84-86E96DD7F21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5" name="Rounded Rectangle 84">
                    <a:extLst>
                      <a:ext uri="{FF2B5EF4-FFF2-40B4-BE49-F238E27FC236}">
                        <a16:creationId xmlns:a16="http://schemas.microsoft.com/office/drawing/2014/main" id="{DAAB0FFA-4E21-7E44-B8A1-8676851CA4D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6" name="Rounded Rectangle 85">
                    <a:extLst>
                      <a:ext uri="{FF2B5EF4-FFF2-40B4-BE49-F238E27FC236}">
                        <a16:creationId xmlns:a16="http://schemas.microsoft.com/office/drawing/2014/main" id="{FAB0869B-A9EA-7B48-AB6E-2D87C673DD0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B72FE0E-98DD-7D42-A09B-AB335EDD21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79" name="Picture 73">
                <a:extLst>
                  <a:ext uri="{FF2B5EF4-FFF2-40B4-BE49-F238E27FC236}">
                    <a16:creationId xmlns:a16="http://schemas.microsoft.com/office/drawing/2014/main" id="{E4279984-F731-CD49-BF70-FB565E492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77" name="Rounded Rectangle 74">
              <a:extLst>
                <a:ext uri="{FF2B5EF4-FFF2-40B4-BE49-F238E27FC236}">
                  <a16:creationId xmlns:a16="http://schemas.microsoft.com/office/drawing/2014/main" id="{7EFBF3A4-700C-A549-8D4F-13415C5BE2AB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579F3-6EBF-E348-A729-E8059DD26207}"/>
              </a:ext>
            </a:extLst>
          </p:cNvPr>
          <p:cNvGrpSpPr/>
          <p:nvPr/>
        </p:nvGrpSpPr>
        <p:grpSpPr>
          <a:xfrm>
            <a:off x="8139927" y="5323737"/>
            <a:ext cx="1896171" cy="810657"/>
            <a:chOff x="8139927" y="5323737"/>
            <a:chExt cx="1896171" cy="810657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8139927" y="6134394"/>
              <a:ext cx="189617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807A082-9A6D-6F4B-953B-A89D73B64B3C}"/>
                </a:ext>
              </a:extLst>
            </p:cNvPr>
            <p:cNvGrpSpPr/>
            <p:nvPr/>
          </p:nvGrpSpPr>
          <p:grpSpPr>
            <a:xfrm>
              <a:off x="8468855" y="5323737"/>
              <a:ext cx="1238314" cy="810657"/>
              <a:chOff x="8153044" y="5323737"/>
              <a:chExt cx="1238314" cy="81065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80E1D5E-7CB6-D74A-97E7-17D8F4B7A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044" y="6134394"/>
                <a:ext cx="123831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5120D30-7A93-3845-8553-23F023B5DF36}"/>
                  </a:ext>
                </a:extLst>
              </p:cNvPr>
              <p:cNvGrpSpPr/>
              <p:nvPr/>
            </p:nvGrpSpPr>
            <p:grpSpPr>
              <a:xfrm>
                <a:off x="8261736" y="5323737"/>
                <a:ext cx="953841" cy="764990"/>
                <a:chOff x="8261736" y="5323737"/>
                <a:chExt cx="953841" cy="76499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363F6215-4AB9-CF4A-9559-2EF8547FE908}"/>
                    </a:ext>
                  </a:extLst>
                </p:cNvPr>
                <p:cNvGrpSpPr/>
                <p:nvPr/>
              </p:nvGrpSpPr>
              <p:grpSpPr>
                <a:xfrm>
                  <a:off x="8328825" y="5323737"/>
                  <a:ext cx="886752" cy="700221"/>
                  <a:chOff x="10065437" y="5062008"/>
                  <a:chExt cx="886752" cy="700221"/>
                </a:xfrm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057E32DC-9F54-6142-A476-3FE7C1601526}"/>
                      </a:ext>
                    </a:extLst>
                  </p:cNvPr>
                  <p:cNvGrpSpPr/>
                  <p:nvPr/>
                </p:nvGrpSpPr>
                <p:grpSpPr>
                  <a:xfrm>
                    <a:off x="10223500" y="5268591"/>
                    <a:ext cx="577850" cy="493638"/>
                    <a:chOff x="10223500" y="5268591"/>
                    <a:chExt cx="577850" cy="493638"/>
                  </a:xfrm>
                </p:grpSpPr>
                <p:sp>
                  <p:nvSpPr>
                    <p:cNvPr id="106" name="Rounded Rectangle 105">
                      <a:extLst>
                        <a:ext uri="{FF2B5EF4-FFF2-40B4-BE49-F238E27FC236}">
                          <a16:creationId xmlns:a16="http://schemas.microsoft.com/office/drawing/2014/main" id="{46D04B13-A45B-E544-941B-B26FA940B5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00" y="5268591"/>
                      <a:ext cx="577850" cy="68188"/>
                    </a:xfrm>
                    <a:prstGeom prst="roundRect">
                      <a:avLst/>
                    </a:prstGeom>
                    <a:noFill/>
                    <a:ln w="1778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a-ES"/>
                    </a:p>
                  </p:txBody>
                </p:sp>
                <p:sp>
                  <p:nvSpPr>
                    <p:cNvPr id="107" name="Rounded Rectangle 106">
                      <a:extLst>
                        <a:ext uri="{FF2B5EF4-FFF2-40B4-BE49-F238E27FC236}">
                          <a16:creationId xmlns:a16="http://schemas.microsoft.com/office/drawing/2014/main" id="{E806D6F0-DCBF-C646-8B6E-E1A4760358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00" y="5374953"/>
                      <a:ext cx="577850" cy="68188"/>
                    </a:xfrm>
                    <a:prstGeom prst="roundRect">
                      <a:avLst/>
                    </a:prstGeom>
                    <a:noFill/>
                    <a:ln w="17780">
                      <a:solidFill>
                        <a:srgbClr val="B448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a-ES"/>
                    </a:p>
                  </p:txBody>
                </p:sp>
                <p:sp>
                  <p:nvSpPr>
                    <p:cNvPr id="108" name="Rounded Rectangle 107">
                      <a:extLst>
                        <a:ext uri="{FF2B5EF4-FFF2-40B4-BE49-F238E27FC236}">
                          <a16:creationId xmlns:a16="http://schemas.microsoft.com/office/drawing/2014/main" id="{246060E8-B9CA-AF4D-B6F0-E6C86AC11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00" y="5481315"/>
                      <a:ext cx="577850" cy="68188"/>
                    </a:xfrm>
                    <a:prstGeom prst="roundRect">
                      <a:avLst/>
                    </a:prstGeom>
                    <a:noFill/>
                    <a:ln w="1778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a-ES"/>
                    </a:p>
                  </p:txBody>
                </p:sp>
                <p:sp>
                  <p:nvSpPr>
                    <p:cNvPr id="109" name="Rounded Rectangle 108">
                      <a:extLst>
                        <a:ext uri="{FF2B5EF4-FFF2-40B4-BE49-F238E27FC236}">
                          <a16:creationId xmlns:a16="http://schemas.microsoft.com/office/drawing/2014/main" id="{5751D218-6912-4C4F-8947-3889576AA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00" y="5587677"/>
                      <a:ext cx="577850" cy="68188"/>
                    </a:xfrm>
                    <a:prstGeom prst="roundRect">
                      <a:avLst/>
                    </a:prstGeom>
                    <a:noFill/>
                    <a:ln w="1778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a-ES"/>
                    </a:p>
                  </p:txBody>
                </p:sp>
                <p:sp>
                  <p:nvSpPr>
                    <p:cNvPr id="110" name="Rounded Rectangle 109">
                      <a:extLst>
                        <a:ext uri="{FF2B5EF4-FFF2-40B4-BE49-F238E27FC236}">
                          <a16:creationId xmlns:a16="http://schemas.microsoft.com/office/drawing/2014/main" id="{ED41674F-350F-BF4F-92C8-BD88135D6C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00" y="5694041"/>
                      <a:ext cx="577850" cy="68188"/>
                    </a:xfrm>
                    <a:prstGeom prst="roundRect">
                      <a:avLst/>
                    </a:prstGeom>
                    <a:noFill/>
                    <a:ln w="17780">
                      <a:solidFill>
                        <a:srgbClr val="B448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a-ES"/>
                    </a:p>
                  </p:txBody>
                </p:sp>
              </p:grpSp>
              <p:pic>
                <p:nvPicPr>
                  <p:cNvPr id="105" name="Picture 104">
                    <a:extLst>
                      <a:ext uri="{FF2B5EF4-FFF2-40B4-BE49-F238E27FC236}">
                        <a16:creationId xmlns:a16="http://schemas.microsoft.com/office/drawing/2014/main" id="{84E4B310-EBA3-3D41-8E6C-EDCDE07674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0065437" y="5062008"/>
                    <a:ext cx="886752" cy="1741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3" name="Picture 73">
                  <a:extLst>
                    <a:ext uri="{FF2B5EF4-FFF2-40B4-BE49-F238E27FC236}">
                      <a16:creationId xmlns:a16="http://schemas.microsoft.com/office/drawing/2014/main" id="{432983CD-EFB7-DC49-BDFC-0BB9E25D6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1736" y="5903358"/>
                  <a:ext cx="185369" cy="185369"/>
                </a:xfrm>
                <a:prstGeom prst="rect">
                  <a:avLst/>
                </a:prstGeom>
              </p:spPr>
            </p:pic>
            <p:pic>
              <p:nvPicPr>
                <p:cNvPr id="111" name="Picture 73">
                  <a:extLst>
                    <a:ext uri="{FF2B5EF4-FFF2-40B4-BE49-F238E27FC236}">
                      <a16:creationId xmlns:a16="http://schemas.microsoft.com/office/drawing/2014/main" id="{5F6BA6A2-8C43-9A49-AD0B-D12A02D16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1736" y="5577093"/>
                  <a:ext cx="185369" cy="18536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F83A851-B04C-2045-8BBE-69845FEBFB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4377"/>
            <a:ext cx="6152401" cy="43352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98B67A-0FF8-DC4E-879F-6D499FA267D5}"/>
              </a:ext>
            </a:extLst>
          </p:cNvPr>
          <p:cNvGrpSpPr/>
          <p:nvPr/>
        </p:nvGrpSpPr>
        <p:grpSpPr>
          <a:xfrm>
            <a:off x="3557061" y="5316373"/>
            <a:ext cx="2290231" cy="818021"/>
            <a:chOff x="3557061" y="5316373"/>
            <a:chExt cx="2290231" cy="8180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B24582-108F-174E-87B6-FCFEEC23DFDE}"/>
                </a:ext>
              </a:extLst>
            </p:cNvPr>
            <p:cNvCxnSpPr>
              <a:cxnSpLocks/>
            </p:cNvCxnSpPr>
            <p:nvPr/>
          </p:nvCxnSpPr>
          <p:spPr>
            <a:xfrm>
              <a:off x="3557061" y="6134394"/>
              <a:ext cx="229023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967AE44-E9D9-6840-9982-7F448E64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027" y="5316373"/>
              <a:ext cx="435615" cy="64811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D498B0D-7B66-FE40-B924-7BEE5A94CEFB}"/>
              </a:ext>
            </a:extLst>
          </p:cNvPr>
          <p:cNvGrpSpPr/>
          <p:nvPr/>
        </p:nvGrpSpPr>
        <p:grpSpPr>
          <a:xfrm>
            <a:off x="6548022" y="5355146"/>
            <a:ext cx="793963" cy="779248"/>
            <a:chOff x="5948762" y="5355146"/>
            <a:chExt cx="793963" cy="77924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B8B0448-20D7-434C-A631-978DAF43C079}"/>
                </a:ext>
              </a:extLst>
            </p:cNvPr>
            <p:cNvGrpSpPr/>
            <p:nvPr/>
          </p:nvGrpSpPr>
          <p:grpSpPr>
            <a:xfrm>
              <a:off x="5948762" y="5371330"/>
              <a:ext cx="793963" cy="763064"/>
              <a:chOff x="3857387" y="5371330"/>
              <a:chExt cx="793963" cy="763064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78B00CE-5024-BB4E-971F-99ACDAEE03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161" y="6134394"/>
                <a:ext cx="73573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F28BD0C-C0C5-944D-AFD5-F39B97C63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53" name="Straight Arrow Connector 24">
              <a:extLst>
                <a:ext uri="{FF2B5EF4-FFF2-40B4-BE49-F238E27FC236}">
                  <a16:creationId xmlns:a16="http://schemas.microsoft.com/office/drawing/2014/main" id="{D64B47B4-37DE-7F44-8DD9-3F1D215613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88F0DBC-93ED-014D-A2FF-FB65D90587AA}"/>
              </a:ext>
            </a:extLst>
          </p:cNvPr>
          <p:cNvGrpSpPr/>
          <p:nvPr/>
        </p:nvGrpSpPr>
        <p:grpSpPr>
          <a:xfrm>
            <a:off x="2208034" y="5314368"/>
            <a:ext cx="1081168" cy="820026"/>
            <a:chOff x="5853041" y="5314368"/>
            <a:chExt cx="1081168" cy="820026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EFD3BF9-7629-8447-9E84-5D3D2C4CAE79}"/>
                </a:ext>
              </a:extLst>
            </p:cNvPr>
            <p:cNvCxnSpPr>
              <a:cxnSpLocks/>
            </p:cNvCxnSpPr>
            <p:nvPr/>
          </p:nvCxnSpPr>
          <p:spPr>
            <a:xfrm>
              <a:off x="6050468" y="6134394"/>
              <a:ext cx="68631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EC054E4-2FDB-F443-B907-FE3AC8B85676}"/>
                </a:ext>
              </a:extLst>
            </p:cNvPr>
            <p:cNvGrpSpPr/>
            <p:nvPr/>
          </p:nvGrpSpPr>
          <p:grpSpPr>
            <a:xfrm>
              <a:off x="5853041" y="5314368"/>
              <a:ext cx="1081168" cy="606822"/>
              <a:chOff x="7603987" y="4260259"/>
              <a:chExt cx="851923" cy="47815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EF3B586-1239-CB40-B506-99DEBC747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9B1CF666-C711-F04F-9E0E-123AC2396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86FC5476-0D4F-CD42-8598-DC68C0EA50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972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LA PLANTA 0 HI HA ELS ASCENSORS I LES ESCALES MECÀNIQUES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ASCENSORS I ESCALES MECÀNIQUES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58FD3A-BD5D-C543-BA61-E6E7855A2F58}"/>
              </a:ext>
            </a:extLst>
          </p:cNvPr>
          <p:cNvGrpSpPr/>
          <p:nvPr/>
        </p:nvGrpSpPr>
        <p:grpSpPr>
          <a:xfrm>
            <a:off x="6556225" y="5240816"/>
            <a:ext cx="2665834" cy="893578"/>
            <a:chOff x="6556225" y="5240816"/>
            <a:chExt cx="2665834" cy="893578"/>
          </a:xfrm>
        </p:grpSpPr>
        <p:cxnSp>
          <p:nvCxnSpPr>
            <p:cNvPr id="4" name="Straight Connector 21">
              <a:extLst>
                <a:ext uri="{FF2B5EF4-FFF2-40B4-BE49-F238E27FC236}">
                  <a16:creationId xmlns:a16="http://schemas.microsoft.com/office/drawing/2014/main" id="{D9739D1C-0FE2-A6E0-B9E6-B2B73F72DCD0}"/>
                </a:ext>
              </a:extLst>
            </p:cNvPr>
            <p:cNvCxnSpPr>
              <a:cxnSpLocks/>
            </p:cNvCxnSpPr>
            <p:nvPr/>
          </p:nvCxnSpPr>
          <p:spPr>
            <a:xfrm>
              <a:off x="6556225" y="6134394"/>
              <a:ext cx="266583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E34592A5-ED7F-289A-9430-420DC761A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145" y="5240816"/>
              <a:ext cx="797994" cy="74285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6D5AA-C134-4143-9405-9D902C2725BB}"/>
              </a:ext>
            </a:extLst>
          </p:cNvPr>
          <p:cNvGrpSpPr/>
          <p:nvPr/>
        </p:nvGrpSpPr>
        <p:grpSpPr>
          <a:xfrm>
            <a:off x="4459035" y="5320682"/>
            <a:ext cx="1384204" cy="813712"/>
            <a:chOff x="4459035" y="5320682"/>
            <a:chExt cx="1384204" cy="813712"/>
          </a:xfrm>
        </p:grpSpPr>
        <p:cxnSp>
          <p:nvCxnSpPr>
            <p:cNvPr id="8" name="Straight Connector 42">
              <a:extLst>
                <a:ext uri="{FF2B5EF4-FFF2-40B4-BE49-F238E27FC236}">
                  <a16:creationId xmlns:a16="http://schemas.microsoft.com/office/drawing/2014/main" id="{CA9A54C2-268B-B739-883A-AD492119A8DC}"/>
                </a:ext>
              </a:extLst>
            </p:cNvPr>
            <p:cNvCxnSpPr>
              <a:cxnSpLocks/>
            </p:cNvCxnSpPr>
            <p:nvPr/>
          </p:nvCxnSpPr>
          <p:spPr>
            <a:xfrm>
              <a:off x="4459035" y="6134394"/>
              <a:ext cx="138420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43">
              <a:extLst>
                <a:ext uri="{FF2B5EF4-FFF2-40B4-BE49-F238E27FC236}">
                  <a16:creationId xmlns:a16="http://schemas.microsoft.com/office/drawing/2014/main" id="{74A301DE-A4C3-A1C4-7D3C-581810415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5365" y="5320682"/>
              <a:ext cx="591544" cy="59154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65A329-930B-774D-835B-07FC7EDA8506}"/>
              </a:ext>
            </a:extLst>
          </p:cNvPr>
          <p:cNvGrpSpPr/>
          <p:nvPr/>
        </p:nvGrpSpPr>
        <p:grpSpPr>
          <a:xfrm>
            <a:off x="3054420" y="5314368"/>
            <a:ext cx="1081168" cy="820026"/>
            <a:chOff x="5132366" y="5314368"/>
            <a:chExt cx="1081168" cy="82002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329449E-D530-4C4F-8BC5-1E06B39CD35E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F4F2EEC-60E5-7448-B77D-CDB158C27E7F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A56B6E0-E907-EE48-B08F-838066D69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6C9EC50-726C-F641-96EC-C3F0357F3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5D319D9-7D25-B745-AB3C-55356ACEA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F40BF96-525F-EC40-A6A7-2A6E6030A941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32611F7-ED2F-D14E-BB42-14F7FCFE0BD7}"/>
              </a:ext>
            </a:extLst>
          </p:cNvPr>
          <p:cNvGrpSpPr/>
          <p:nvPr/>
        </p:nvGrpSpPr>
        <p:grpSpPr>
          <a:xfrm>
            <a:off x="2022883" y="5292309"/>
            <a:ext cx="1115187" cy="842085"/>
            <a:chOff x="5742813" y="5292309"/>
            <a:chExt cx="1115187" cy="84208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DF5F48-293E-2349-A71F-36F5A4DCF3FC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DF7A90-F700-004B-A949-FCB4DCBB9C87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0A8C7BF-F1A7-EC48-B816-5D956EC2ECE6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17246C1-D8D3-324E-B2C9-5CFC0930068D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51640A44-51E0-1B4B-8DDB-B3E69AF3D25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725DCF60-8B25-174E-B736-94DECA746BB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AB4F5D00-273F-0A4C-B026-A91765C03BB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2" name="Rounded Rectangle 51">
                    <a:extLst>
                      <a:ext uri="{FF2B5EF4-FFF2-40B4-BE49-F238E27FC236}">
                        <a16:creationId xmlns:a16="http://schemas.microsoft.com/office/drawing/2014/main" id="{7F343883-8E5A-784A-9399-DADD9D5F8DB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33F4BDFC-9637-CC4D-B7E9-7AFD7FDAD03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C7E07B12-FA6C-B544-B197-AA56A7361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6" name="Picture 73">
                <a:extLst>
                  <a:ext uri="{FF2B5EF4-FFF2-40B4-BE49-F238E27FC236}">
                    <a16:creationId xmlns:a16="http://schemas.microsoft.com/office/drawing/2014/main" id="{8A069B7B-7B1E-5B40-A52C-EED7AD916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44" name="Rounded Rectangle 74">
              <a:extLst>
                <a:ext uri="{FF2B5EF4-FFF2-40B4-BE49-F238E27FC236}">
                  <a16:creationId xmlns:a16="http://schemas.microsoft.com/office/drawing/2014/main" id="{78B86853-138F-B841-80E7-960882A845D6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A6CB72D-48B5-8A45-9B23-336165B209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5200"/>
            <a:ext cx="6152402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3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LA PLANTA –1 HI HA LA </a:t>
            </a:r>
            <a:r>
              <a:rPr lang="en-US" sz="2200" spc="50" dirty="0">
                <a:latin typeface="Calibri" charset="0"/>
                <a:cs typeface="Calibri" charset="0"/>
              </a:rPr>
              <a:t>CAFETERIA I EL RESTAURANT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cs typeface="Calibri Light" charset="0"/>
                </a:rPr>
                <a:t>CAFETERIA I RESTAURANT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9">
            <a:extLst>
              <a:ext uri="{FF2B5EF4-FFF2-40B4-BE49-F238E27FC236}">
                <a16:creationId xmlns:a16="http://schemas.microsoft.com/office/drawing/2014/main" id="{92693EF9-4E39-9011-29E1-43D5B7AB1AD3}"/>
              </a:ext>
            </a:extLst>
          </p:cNvPr>
          <p:cNvGrpSpPr/>
          <p:nvPr/>
        </p:nvGrpSpPr>
        <p:grpSpPr>
          <a:xfrm>
            <a:off x="5159984" y="5320852"/>
            <a:ext cx="1287608" cy="813542"/>
            <a:chOff x="5910146" y="5320852"/>
            <a:chExt cx="1287608" cy="813542"/>
          </a:xfrm>
        </p:grpSpPr>
        <p:cxnSp>
          <p:nvCxnSpPr>
            <p:cNvPr id="3" name="Straight Connector 21">
              <a:extLst>
                <a:ext uri="{FF2B5EF4-FFF2-40B4-BE49-F238E27FC236}">
                  <a16:creationId xmlns:a16="http://schemas.microsoft.com/office/drawing/2014/main" id="{BA08690C-7F10-030F-DD56-C322DD910CFD}"/>
                </a:ext>
              </a:extLst>
            </p:cNvPr>
            <p:cNvCxnSpPr>
              <a:cxnSpLocks/>
            </p:cNvCxnSpPr>
            <p:nvPr/>
          </p:nvCxnSpPr>
          <p:spPr>
            <a:xfrm>
              <a:off x="5910146" y="6134394"/>
              <a:ext cx="128760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37">
              <a:extLst>
                <a:ext uri="{FF2B5EF4-FFF2-40B4-BE49-F238E27FC236}">
                  <a16:creationId xmlns:a16="http://schemas.microsoft.com/office/drawing/2014/main" id="{E7FDD39F-B55E-0D48-32C6-75BD90FA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048364-B846-1146-81E9-27E07A42D797}"/>
              </a:ext>
            </a:extLst>
          </p:cNvPr>
          <p:cNvGrpSpPr/>
          <p:nvPr/>
        </p:nvGrpSpPr>
        <p:grpSpPr>
          <a:xfrm>
            <a:off x="7016768" y="5320852"/>
            <a:ext cx="1536218" cy="813542"/>
            <a:chOff x="7027919" y="5320852"/>
            <a:chExt cx="1536218" cy="813542"/>
          </a:xfrm>
        </p:grpSpPr>
        <p:cxnSp>
          <p:nvCxnSpPr>
            <p:cNvPr id="8" name="Straight Connector 36">
              <a:extLst>
                <a:ext uri="{FF2B5EF4-FFF2-40B4-BE49-F238E27FC236}">
                  <a16:creationId xmlns:a16="http://schemas.microsoft.com/office/drawing/2014/main" id="{8F94B1F2-D4E9-82F0-8060-DAC26CB512D8}"/>
                </a:ext>
              </a:extLst>
            </p:cNvPr>
            <p:cNvCxnSpPr>
              <a:cxnSpLocks/>
            </p:cNvCxnSpPr>
            <p:nvPr/>
          </p:nvCxnSpPr>
          <p:spPr>
            <a:xfrm>
              <a:off x="7027919" y="6134394"/>
              <a:ext cx="153621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375644E0-E863-4329-F786-41992283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2628" y="5320852"/>
              <a:ext cx="586800" cy="586800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9D8A3B0-6E11-8645-B39F-378CE1F5C532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7C18E9-160E-1744-BA44-A9D2453CD13F}"/>
              </a:ext>
            </a:extLst>
          </p:cNvPr>
          <p:cNvGrpSpPr/>
          <p:nvPr/>
        </p:nvGrpSpPr>
        <p:grpSpPr>
          <a:xfrm>
            <a:off x="2718742" y="5323737"/>
            <a:ext cx="1238314" cy="810657"/>
            <a:chOff x="8153044" y="5323737"/>
            <a:chExt cx="1238314" cy="81065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3EEEDC-1972-EF46-A78F-1737F6911761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025D0B9-006A-EE47-93AB-282F2C1D00E6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9C4E235-41CA-BE4D-959D-8BCAAC3817C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E1F3CFF9-3978-574C-86BE-D4973AEBE61E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54719F22-3023-1A45-BB4D-6C3249E028F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11FDD695-590D-D449-9AEC-74CA1A979D3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71636F97-8732-2B4E-8F42-5F284FD878D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C66B5677-E209-8845-A11E-C817DC6E0B8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EEC28B0F-0202-4743-9112-B7AA3A4DE16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795C8C43-F7BF-E34F-B353-A0F94EC86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73">
                <a:extLst>
                  <a:ext uri="{FF2B5EF4-FFF2-40B4-BE49-F238E27FC236}">
                    <a16:creationId xmlns:a16="http://schemas.microsoft.com/office/drawing/2014/main" id="{76DE53BB-F53D-AF4A-BACE-24AF0EFF5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0837CDF-0B61-E546-8307-07454E0938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880" y="281230"/>
            <a:ext cx="3059276" cy="43362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641C90-7840-8B47-9948-7080B083C6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7338723" y="278244"/>
            <a:ext cx="3059276" cy="43362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FA8E5D9-0225-EC4F-902B-1B01509D56E0}"/>
              </a:ext>
            </a:extLst>
          </p:cNvPr>
          <p:cNvGrpSpPr/>
          <p:nvPr/>
        </p:nvGrpSpPr>
        <p:grpSpPr>
          <a:xfrm>
            <a:off x="3876773" y="5314368"/>
            <a:ext cx="1081168" cy="820026"/>
            <a:chOff x="5132366" y="5314368"/>
            <a:chExt cx="1081168" cy="82002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05AE04-45DF-9943-9DDA-5CD047F8D73C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424765A-8998-DC42-9FF7-C6637E5224F9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3769AA5-3A4C-4943-85BA-20842C49D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3B577093-E05D-284A-BB05-342C252D3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6A146DB-0204-1546-B8A2-CD9C16DAC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6056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AL FINAL DE LA </a:t>
            </a:r>
            <a:r>
              <a:rPr lang="ca-ES" sz="2200" spc="50" dirty="0">
                <a:latin typeface="Calibri" charset="0"/>
                <a:cs typeface="Calibri" charset="0"/>
              </a:rPr>
              <a:t>CAFETERIA, A L’ESQUERRA, HI HA ELS </a:t>
            </a:r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BANYS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BANYS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A9E4CCD2-25E5-90AA-0274-100F22DF55EE}"/>
              </a:ext>
            </a:extLst>
          </p:cNvPr>
          <p:cNvGrpSpPr/>
          <p:nvPr/>
        </p:nvGrpSpPr>
        <p:grpSpPr>
          <a:xfrm>
            <a:off x="3620067" y="5320852"/>
            <a:ext cx="1287608" cy="813542"/>
            <a:chOff x="5910146" y="5320852"/>
            <a:chExt cx="1287608" cy="813542"/>
          </a:xfrm>
        </p:grpSpPr>
        <p:cxnSp>
          <p:nvCxnSpPr>
            <p:cNvPr id="14" name="Straight Connector 21">
              <a:extLst>
                <a:ext uri="{FF2B5EF4-FFF2-40B4-BE49-F238E27FC236}">
                  <a16:creationId xmlns:a16="http://schemas.microsoft.com/office/drawing/2014/main" id="{85792CCC-B349-2F2E-FB74-7B0C65C3ACB2}"/>
                </a:ext>
              </a:extLst>
            </p:cNvPr>
            <p:cNvCxnSpPr>
              <a:cxnSpLocks/>
            </p:cNvCxnSpPr>
            <p:nvPr/>
          </p:nvCxnSpPr>
          <p:spPr>
            <a:xfrm>
              <a:off x="5910146" y="6134394"/>
              <a:ext cx="128760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37">
              <a:extLst>
                <a:ext uri="{FF2B5EF4-FFF2-40B4-BE49-F238E27FC236}">
                  <a16:creationId xmlns:a16="http://schemas.microsoft.com/office/drawing/2014/main" id="{56688C36-3CAC-38F4-DA6E-2CB3D0DE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A8F78D-4D46-9A49-A070-87B07E622F2C}"/>
              </a:ext>
            </a:extLst>
          </p:cNvPr>
          <p:cNvGrpSpPr/>
          <p:nvPr/>
        </p:nvGrpSpPr>
        <p:grpSpPr>
          <a:xfrm>
            <a:off x="5489253" y="5314368"/>
            <a:ext cx="1255746" cy="828496"/>
            <a:chOff x="1657462" y="5314368"/>
            <a:chExt cx="1255746" cy="828496"/>
          </a:xfrm>
        </p:grpSpPr>
        <p:grpSp>
          <p:nvGrpSpPr>
            <p:cNvPr id="38" name="Group 40">
              <a:extLst>
                <a:ext uri="{FF2B5EF4-FFF2-40B4-BE49-F238E27FC236}">
                  <a16:creationId xmlns:a16="http://schemas.microsoft.com/office/drawing/2014/main" id="{F167B5F2-649B-8840-B235-C11DBC54730A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1837257" y="5314368"/>
              <a:ext cx="1028451" cy="734862"/>
              <a:chOff x="4890374" y="5724275"/>
              <a:chExt cx="905568" cy="647058"/>
            </a:xfrm>
          </p:grpSpPr>
          <p:pic>
            <p:nvPicPr>
              <p:cNvPr id="40" name="Picture 41">
                <a:extLst>
                  <a:ext uri="{FF2B5EF4-FFF2-40B4-BE49-F238E27FC236}">
                    <a16:creationId xmlns:a16="http://schemas.microsoft.com/office/drawing/2014/main" id="{1D60B3C1-AA98-5A4F-A83C-81644A568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41" name="Picture 42">
                <a:extLst>
                  <a:ext uri="{FF2B5EF4-FFF2-40B4-BE49-F238E27FC236}">
                    <a16:creationId xmlns:a16="http://schemas.microsoft.com/office/drawing/2014/main" id="{15613749-FC5F-DC47-9C1C-19F7BDD31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42" name="Picture 43">
                <a:extLst>
                  <a:ext uri="{FF2B5EF4-FFF2-40B4-BE49-F238E27FC236}">
                    <a16:creationId xmlns:a16="http://schemas.microsoft.com/office/drawing/2014/main" id="{28F4C2C7-9674-8746-83E9-229F9EF59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  <p:cxnSp>
          <p:nvCxnSpPr>
            <p:cNvPr id="39" name="Straight Connector 70">
              <a:extLst>
                <a:ext uri="{FF2B5EF4-FFF2-40B4-BE49-F238E27FC236}">
                  <a16:creationId xmlns:a16="http://schemas.microsoft.com/office/drawing/2014/main" id="{E2267D09-0CDA-3449-A6C5-74B3F7E7F6B9}"/>
                </a:ext>
              </a:extLst>
            </p:cNvPr>
            <p:cNvCxnSpPr>
              <a:cxnSpLocks/>
            </p:cNvCxnSpPr>
            <p:nvPr/>
          </p:nvCxnSpPr>
          <p:spPr>
            <a:xfrm>
              <a:off x="1657462" y="6142864"/>
              <a:ext cx="125574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597AA53-5470-8A47-912F-A008500C189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753A98-A0BE-B44C-809E-4AB2CC0AC0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5197"/>
            <a:ext cx="6152401" cy="43344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CDEB981-3F8D-A14E-A2B7-8765E7AF5116}"/>
              </a:ext>
            </a:extLst>
          </p:cNvPr>
          <p:cNvGrpSpPr/>
          <p:nvPr/>
        </p:nvGrpSpPr>
        <p:grpSpPr>
          <a:xfrm>
            <a:off x="6723541" y="5314368"/>
            <a:ext cx="1081168" cy="820026"/>
            <a:chOff x="5132366" y="5314368"/>
            <a:chExt cx="1081168" cy="82002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9C52AEE-08AF-F34A-A7A7-04576E60182A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B8CD730-1546-134A-8CD3-C612D4233F3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F2C6A0BA-4E3A-624B-8AAB-ADDE3C9A4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8C21937-8655-1949-9C77-D0E5C550F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2F49DFB-BD75-294F-8EA8-FB21CE614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72B01-D137-4E47-A97E-08F6FE651E4A}"/>
              </a:ext>
            </a:extLst>
          </p:cNvPr>
          <p:cNvGrpSpPr/>
          <p:nvPr/>
        </p:nvGrpSpPr>
        <p:grpSpPr>
          <a:xfrm>
            <a:off x="2120587" y="5446420"/>
            <a:ext cx="702986" cy="687984"/>
            <a:chOff x="897867" y="5446420"/>
            <a:chExt cx="702986" cy="687984"/>
          </a:xfrm>
        </p:grpSpPr>
        <p:cxnSp>
          <p:nvCxnSpPr>
            <p:cNvPr id="57" name="Straight Connector 22">
              <a:extLst>
                <a:ext uri="{FF2B5EF4-FFF2-40B4-BE49-F238E27FC236}">
                  <a16:creationId xmlns:a16="http://schemas.microsoft.com/office/drawing/2014/main" id="{FB9154F3-20C3-AC48-A27F-601CFB1B938B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7" y="6134404"/>
              <a:ext cx="7029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23">
              <a:extLst>
                <a:ext uri="{FF2B5EF4-FFF2-40B4-BE49-F238E27FC236}">
                  <a16:creationId xmlns:a16="http://schemas.microsoft.com/office/drawing/2014/main" id="{E1606A38-798A-9B4E-9D8D-93336DF35FC9}"/>
                </a:ext>
              </a:extLst>
            </p:cNvPr>
            <p:cNvGrpSpPr/>
            <p:nvPr/>
          </p:nvGrpSpPr>
          <p:grpSpPr>
            <a:xfrm rot="16200000">
              <a:off x="991662" y="5393311"/>
              <a:ext cx="556082" cy="662300"/>
              <a:chOff x="3324285" y="5373710"/>
              <a:chExt cx="611892" cy="728770"/>
            </a:xfrm>
          </p:grpSpPr>
          <p:cxnSp>
            <p:nvCxnSpPr>
              <p:cNvPr id="59" name="Straight Arrow Connector 24">
                <a:extLst>
                  <a:ext uri="{FF2B5EF4-FFF2-40B4-BE49-F238E27FC236}">
                    <a16:creationId xmlns:a16="http://schemas.microsoft.com/office/drawing/2014/main" id="{6B251A64-517B-0C41-A031-819622C54EA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Freeform 25">
                <a:extLst>
                  <a:ext uri="{FF2B5EF4-FFF2-40B4-BE49-F238E27FC236}">
                    <a16:creationId xmlns:a16="http://schemas.microsoft.com/office/drawing/2014/main" id="{63831C70-34AA-324D-B1AB-E6234847BAF1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up 6">
            <a:extLst>
              <a:ext uri="{FF2B5EF4-FFF2-40B4-BE49-F238E27FC236}">
                <a16:creationId xmlns:a16="http://schemas.microsoft.com/office/drawing/2014/main" id="{A43DDCC9-2384-6942-B12C-231181F76A4D}"/>
              </a:ext>
            </a:extLst>
          </p:cNvPr>
          <p:cNvGrpSpPr/>
          <p:nvPr/>
        </p:nvGrpSpPr>
        <p:grpSpPr>
          <a:xfrm>
            <a:off x="8123779" y="5297619"/>
            <a:ext cx="766353" cy="836775"/>
            <a:chOff x="8793154" y="5297619"/>
            <a:chExt cx="766353" cy="836775"/>
          </a:xfrm>
        </p:grpSpPr>
        <p:pic>
          <p:nvPicPr>
            <p:cNvPr id="62" name="Picture 39">
              <a:extLst>
                <a:ext uri="{FF2B5EF4-FFF2-40B4-BE49-F238E27FC236}">
                  <a16:creationId xmlns:a16="http://schemas.microsoft.com/office/drawing/2014/main" id="{6B17424A-87D9-FF4E-88C9-D410CD62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5854" y="5297619"/>
              <a:ext cx="704857" cy="630527"/>
            </a:xfrm>
            <a:prstGeom prst="rect">
              <a:avLst/>
            </a:prstGeom>
          </p:spPr>
        </p:pic>
        <p:cxnSp>
          <p:nvCxnSpPr>
            <p:cNvPr id="63" name="Straight Connector 45">
              <a:extLst>
                <a:ext uri="{FF2B5EF4-FFF2-40B4-BE49-F238E27FC236}">
                  <a16:creationId xmlns:a16="http://schemas.microsoft.com/office/drawing/2014/main" id="{B61120AC-AB7D-9049-9BD6-55287520B151}"/>
                </a:ext>
              </a:extLst>
            </p:cNvPr>
            <p:cNvCxnSpPr>
              <a:cxnSpLocks/>
            </p:cNvCxnSpPr>
            <p:nvPr/>
          </p:nvCxnSpPr>
          <p:spPr>
            <a:xfrm>
              <a:off x="8793154" y="6134394"/>
              <a:ext cx="76635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921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4958F-CA95-B746-8EEA-3F1F0A648BE6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57AE80-84EB-154C-9117-90E348472023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tau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E6ADAA6-2BF7-DB45-91F6-FD52EE7C45BD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5498313-8286-6C4D-8DF0-99771B2B9A96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6E8219-79F9-1C4F-8C4E-C3533F3C72E2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DAVANT DE LA CAFETERIA HI HA LA </a:t>
            </a:r>
            <a:r>
              <a:rPr lang="ca-ES" sz="2200" spc="50" dirty="0">
                <a:latin typeface="Calibri" charset="0"/>
                <a:cs typeface="Calibri" charset="0"/>
              </a:rPr>
              <a:t>SALA TAU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DFF1C3-3EB5-D64B-8B21-881B3E76A0D4}"/>
              </a:ext>
            </a:extLst>
          </p:cNvPr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108254DF-7C85-8844-9D72-4FD04FC30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5193"/>
            <a:ext cx="6152402" cy="433525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84FA0DA-818A-BE4F-AE86-899FEBA59ACB}"/>
              </a:ext>
            </a:extLst>
          </p:cNvPr>
          <p:cNvGrpSpPr/>
          <p:nvPr/>
        </p:nvGrpSpPr>
        <p:grpSpPr>
          <a:xfrm>
            <a:off x="2626560" y="5481794"/>
            <a:ext cx="1011934" cy="652600"/>
            <a:chOff x="3885887" y="5481794"/>
            <a:chExt cx="1011934" cy="65260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343219-F99B-C04E-BDF1-61AAFD205F60}"/>
                </a:ext>
              </a:extLst>
            </p:cNvPr>
            <p:cNvCxnSpPr>
              <a:cxnSpLocks/>
            </p:cNvCxnSpPr>
            <p:nvPr/>
          </p:nvCxnSpPr>
          <p:spPr>
            <a:xfrm>
              <a:off x="3885887" y="6134394"/>
              <a:ext cx="101193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E5790FA-D28F-A04A-BA00-D0E8E6815196}"/>
                </a:ext>
              </a:extLst>
            </p:cNvPr>
            <p:cNvGrpSpPr/>
            <p:nvPr/>
          </p:nvGrpSpPr>
          <p:grpSpPr>
            <a:xfrm>
              <a:off x="4067333" y="5481794"/>
              <a:ext cx="649043" cy="432000"/>
              <a:chOff x="9186534" y="5886192"/>
              <a:chExt cx="361323" cy="23962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CA5EB20-9C10-6F48-B6E9-31CB6B4C9266}"/>
                  </a:ext>
                </a:extLst>
              </p:cNvPr>
              <p:cNvSpPr/>
              <p:nvPr/>
            </p:nvSpPr>
            <p:spPr>
              <a:xfrm>
                <a:off x="9186534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69DCEC7-E54C-B047-A935-1FAD00C026E6}"/>
                  </a:ext>
                </a:extLst>
              </p:cNvPr>
              <p:cNvSpPr/>
              <p:nvPr/>
            </p:nvSpPr>
            <p:spPr>
              <a:xfrm>
                <a:off x="9308236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38" name="Group 9">
            <a:extLst>
              <a:ext uri="{FF2B5EF4-FFF2-40B4-BE49-F238E27FC236}">
                <a16:creationId xmlns:a16="http://schemas.microsoft.com/office/drawing/2014/main" id="{4B3B448A-6FAB-2F46-98B3-974429D2FED8}"/>
              </a:ext>
            </a:extLst>
          </p:cNvPr>
          <p:cNvGrpSpPr/>
          <p:nvPr/>
        </p:nvGrpSpPr>
        <p:grpSpPr>
          <a:xfrm>
            <a:off x="4440022" y="5320852"/>
            <a:ext cx="1256370" cy="813542"/>
            <a:chOff x="5931444" y="5320852"/>
            <a:chExt cx="1256370" cy="813542"/>
          </a:xfrm>
        </p:grpSpPr>
        <p:cxnSp>
          <p:nvCxnSpPr>
            <p:cNvPr id="39" name="Straight Connector 21">
              <a:extLst>
                <a:ext uri="{FF2B5EF4-FFF2-40B4-BE49-F238E27FC236}">
                  <a16:creationId xmlns:a16="http://schemas.microsoft.com/office/drawing/2014/main" id="{32689EF2-B0B2-4A43-BA66-FFF16CB896A1}"/>
                </a:ext>
              </a:extLst>
            </p:cNvPr>
            <p:cNvCxnSpPr>
              <a:cxnSpLocks/>
            </p:cNvCxnSpPr>
            <p:nvPr/>
          </p:nvCxnSpPr>
          <p:spPr>
            <a:xfrm>
              <a:off x="5931444" y="6134394"/>
              <a:ext cx="12563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7">
              <a:extLst>
                <a:ext uri="{FF2B5EF4-FFF2-40B4-BE49-F238E27FC236}">
                  <a16:creationId xmlns:a16="http://schemas.microsoft.com/office/drawing/2014/main" id="{B39BA05B-E3D1-7244-9E27-E3D79C97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70A26B-B931-BB44-8C94-48B010EC60B0}"/>
              </a:ext>
            </a:extLst>
          </p:cNvPr>
          <p:cNvGrpSpPr/>
          <p:nvPr/>
        </p:nvGrpSpPr>
        <p:grpSpPr>
          <a:xfrm>
            <a:off x="6869552" y="4966944"/>
            <a:ext cx="1178366" cy="1167450"/>
            <a:chOff x="6969911" y="4966944"/>
            <a:chExt cx="1178366" cy="116745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04F0D0-B097-5C47-81F4-0F9E31DF0484}"/>
                </a:ext>
              </a:extLst>
            </p:cNvPr>
            <p:cNvCxnSpPr>
              <a:cxnSpLocks/>
            </p:cNvCxnSpPr>
            <p:nvPr/>
          </p:nvCxnSpPr>
          <p:spPr>
            <a:xfrm>
              <a:off x="6969911" y="6134394"/>
              <a:ext cx="117836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437C2F1-9E2B-2948-9AAC-2249FB17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19" t="2140"/>
            <a:stretch/>
          </p:blipFill>
          <p:spPr>
            <a:xfrm>
              <a:off x="6976112" y="4966944"/>
              <a:ext cx="1172165" cy="110600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1BF16CF-9673-2B4F-BB8E-7041C8417A10}"/>
              </a:ext>
            </a:extLst>
          </p:cNvPr>
          <p:cNvGrpSpPr/>
          <p:nvPr/>
        </p:nvGrpSpPr>
        <p:grpSpPr>
          <a:xfrm>
            <a:off x="5607184" y="5314368"/>
            <a:ext cx="1081168" cy="820026"/>
            <a:chOff x="5132366" y="5314368"/>
            <a:chExt cx="1081168" cy="82002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0024FB-C075-7E41-8E98-B3908C560949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B6A0330-3B71-E140-8A76-A45B72064A91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F908E6DB-3AC7-CF49-896D-BD59D8265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C186842-A59E-AB4E-AD78-31B767185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5464009-FFA2-4145-9BAE-B8C96C9C3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5046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cap="all" spc="50" dirty="0">
                <a:latin typeface="Calibri" charset="0"/>
                <a:cs typeface="Calibri" charset="0"/>
              </a:rPr>
              <a:t>DESPRÉS DE LA CAFETERIA HI HA L’ACCÉS AL MUSEU de la planta –1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cs typeface="Calibri Light" charset="0"/>
                </a:rPr>
                <a:t>ACCÉS AL MUSEU PER LA PLANTA </a:t>
              </a: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–1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8061D-5366-6B47-BE0A-1698E9514390}"/>
              </a:ext>
            </a:extLst>
          </p:cNvPr>
          <p:cNvGrpSpPr/>
          <p:nvPr/>
        </p:nvGrpSpPr>
        <p:grpSpPr>
          <a:xfrm>
            <a:off x="6458386" y="5311077"/>
            <a:ext cx="902825" cy="823317"/>
            <a:chOff x="6594395" y="5311077"/>
            <a:chExt cx="902825" cy="82331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A25CA5D-FACB-7F46-A4C8-76D407A1DBE4}"/>
                </a:ext>
              </a:extLst>
            </p:cNvPr>
            <p:cNvCxnSpPr>
              <a:cxnSpLocks/>
            </p:cNvCxnSpPr>
            <p:nvPr/>
          </p:nvCxnSpPr>
          <p:spPr>
            <a:xfrm>
              <a:off x="6594395" y="6134394"/>
              <a:ext cx="9028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72739AD-7D1D-284A-8161-DF632E569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506" y="5311077"/>
              <a:ext cx="602602" cy="60260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B6D9706-B824-3C4E-8F3F-5B2A3923512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FCE105-674E-0E40-AEAF-6BFED1300CA9}"/>
              </a:ext>
            </a:extLst>
          </p:cNvPr>
          <p:cNvGrpSpPr/>
          <p:nvPr/>
        </p:nvGrpSpPr>
        <p:grpSpPr>
          <a:xfrm>
            <a:off x="1177210" y="5211276"/>
            <a:ext cx="1033611" cy="923118"/>
            <a:chOff x="1056904" y="5211276"/>
            <a:chExt cx="1033611" cy="92311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B8576A-279B-9D4D-A557-C0342B5FA8C7}"/>
                </a:ext>
              </a:extLst>
            </p:cNvPr>
            <p:cNvCxnSpPr>
              <a:cxnSpLocks/>
            </p:cNvCxnSpPr>
            <p:nvPr/>
          </p:nvCxnSpPr>
          <p:spPr>
            <a:xfrm>
              <a:off x="1056904" y="6134394"/>
              <a:ext cx="103361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F6818C0-8D2F-3C49-B180-2E97E74585D8}"/>
                </a:ext>
              </a:extLst>
            </p:cNvPr>
            <p:cNvGrpSpPr/>
            <p:nvPr/>
          </p:nvGrpSpPr>
          <p:grpSpPr>
            <a:xfrm>
              <a:off x="1141310" y="5211276"/>
              <a:ext cx="915899" cy="700948"/>
              <a:chOff x="2903709" y="5211276"/>
              <a:chExt cx="915899" cy="700948"/>
            </a:xfrm>
          </p:grpSpPr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FD405BF7-2C92-9448-AFB4-E42C8773C893}"/>
                  </a:ext>
                </a:extLst>
              </p:cNvPr>
              <p:cNvSpPr/>
              <p:nvPr/>
            </p:nvSpPr>
            <p:spPr>
              <a:xfrm>
                <a:off x="3091579" y="5211276"/>
                <a:ext cx="519340" cy="445089"/>
              </a:xfrm>
              <a:prstGeom prst="arc">
                <a:avLst>
                  <a:gd name="adj1" fmla="val 11466974"/>
                  <a:gd name="adj2" fmla="val 21372526"/>
                </a:avLst>
              </a:prstGeom>
              <a:ln w="18415" cap="rnd">
                <a:solidFill>
                  <a:schemeClr val="tx1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E38874C-31D9-5B4E-B78E-D351B8FC845A}"/>
                  </a:ext>
                </a:extLst>
              </p:cNvPr>
              <p:cNvGrpSpPr/>
              <p:nvPr/>
            </p:nvGrpSpPr>
            <p:grpSpPr>
              <a:xfrm>
                <a:off x="2903709" y="5480507"/>
                <a:ext cx="915899" cy="431717"/>
                <a:chOff x="7757785" y="5886192"/>
                <a:chExt cx="508365" cy="239621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8C57A1F-5F4F-2042-BE08-C5FE1F88446D}"/>
                    </a:ext>
                  </a:extLst>
                </p:cNvPr>
                <p:cNvSpPr/>
                <p:nvPr/>
              </p:nvSpPr>
              <p:spPr>
                <a:xfrm>
                  <a:off x="7757785" y="5886192"/>
                  <a:ext cx="239621" cy="23962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4454167-1DA9-944D-B77F-34104DF7115C}"/>
                    </a:ext>
                  </a:extLst>
                </p:cNvPr>
                <p:cNvSpPr/>
                <p:nvPr/>
              </p:nvSpPr>
              <p:spPr>
                <a:xfrm>
                  <a:off x="8026529" y="5886192"/>
                  <a:ext cx="239621" cy="239621"/>
                </a:xfrm>
                <a:prstGeom prst="ellipse">
                  <a:avLst/>
                </a:prstGeom>
                <a:solidFill>
                  <a:srgbClr val="B44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946D9BC-ABC4-4542-8103-AE09C2A25DC8}"/>
              </a:ext>
            </a:extLst>
          </p:cNvPr>
          <p:cNvGrpSpPr/>
          <p:nvPr/>
        </p:nvGrpSpPr>
        <p:grpSpPr>
          <a:xfrm>
            <a:off x="8196302" y="5323737"/>
            <a:ext cx="1238314" cy="810657"/>
            <a:chOff x="8153044" y="5323737"/>
            <a:chExt cx="1238314" cy="81065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2CAC4CD-B171-D342-9114-2CEBFB305CD5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AF4CD43-EF4A-DC4E-AD78-80D092117483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FE086D70-9CC8-A04E-B940-49B57E9052D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E332023-0352-8248-BE2F-E5A40E5D89D9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61" name="Rounded Rectangle 60">
                    <a:extLst>
                      <a:ext uri="{FF2B5EF4-FFF2-40B4-BE49-F238E27FC236}">
                        <a16:creationId xmlns:a16="http://schemas.microsoft.com/office/drawing/2014/main" id="{BD21369A-325D-C54F-957F-CEFF314016B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6C8100D7-B77B-4948-8AAB-49334762AAD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9" name="Rounded Rectangle 68">
                    <a:extLst>
                      <a:ext uri="{FF2B5EF4-FFF2-40B4-BE49-F238E27FC236}">
                        <a16:creationId xmlns:a16="http://schemas.microsoft.com/office/drawing/2014/main" id="{FD361E3C-D47C-CA46-8ADB-494384E928A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0" name="Rounded Rectangle 69">
                    <a:extLst>
                      <a:ext uri="{FF2B5EF4-FFF2-40B4-BE49-F238E27FC236}">
                        <a16:creationId xmlns:a16="http://schemas.microsoft.com/office/drawing/2014/main" id="{4A909DB8-C073-8B4B-95A3-8211EEB7D25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1" name="Rounded Rectangle 70">
                    <a:extLst>
                      <a:ext uri="{FF2B5EF4-FFF2-40B4-BE49-F238E27FC236}">
                        <a16:creationId xmlns:a16="http://schemas.microsoft.com/office/drawing/2014/main" id="{F8B226FC-1232-3C45-A325-DE3F3CD0300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98DE7D-EFF6-6942-BB6C-01C2A7E69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73">
                <a:extLst>
                  <a:ext uri="{FF2B5EF4-FFF2-40B4-BE49-F238E27FC236}">
                    <a16:creationId xmlns:a16="http://schemas.microsoft.com/office/drawing/2014/main" id="{E4878A08-DE7E-C84C-B823-7E4B7BBAB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A62BDC7-BF9A-DE4A-A55D-8D9BC3BC4E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393" y="275201"/>
            <a:ext cx="6167607" cy="4334400"/>
          </a:xfrm>
          <a:prstGeom prst="rect">
            <a:avLst/>
          </a:prstGeom>
        </p:spPr>
      </p:pic>
      <p:grpSp>
        <p:nvGrpSpPr>
          <p:cNvPr id="45" name="Group 9">
            <a:extLst>
              <a:ext uri="{FF2B5EF4-FFF2-40B4-BE49-F238E27FC236}">
                <a16:creationId xmlns:a16="http://schemas.microsoft.com/office/drawing/2014/main" id="{7F8E6253-310B-F247-A8D4-734EFFB3B16A}"/>
              </a:ext>
            </a:extLst>
          </p:cNvPr>
          <p:cNvGrpSpPr/>
          <p:nvPr/>
        </p:nvGrpSpPr>
        <p:grpSpPr>
          <a:xfrm>
            <a:off x="3057063" y="5320852"/>
            <a:ext cx="1256370" cy="813542"/>
            <a:chOff x="5931444" y="5320852"/>
            <a:chExt cx="1256370" cy="813542"/>
          </a:xfrm>
        </p:grpSpPr>
        <p:cxnSp>
          <p:nvCxnSpPr>
            <p:cNvPr id="52" name="Straight Connector 21">
              <a:extLst>
                <a:ext uri="{FF2B5EF4-FFF2-40B4-BE49-F238E27FC236}">
                  <a16:creationId xmlns:a16="http://schemas.microsoft.com/office/drawing/2014/main" id="{FB7FBC11-B425-B347-A6DE-8EEFBA374E19}"/>
                </a:ext>
              </a:extLst>
            </p:cNvPr>
            <p:cNvCxnSpPr>
              <a:cxnSpLocks/>
            </p:cNvCxnSpPr>
            <p:nvPr/>
          </p:nvCxnSpPr>
          <p:spPr>
            <a:xfrm>
              <a:off x="5931444" y="6134394"/>
              <a:ext cx="12563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37">
              <a:extLst>
                <a:ext uri="{FF2B5EF4-FFF2-40B4-BE49-F238E27FC236}">
                  <a16:creationId xmlns:a16="http://schemas.microsoft.com/office/drawing/2014/main" id="{2ABA7B44-8E9A-2842-9FEE-BC409443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102E865-E382-5D43-9AB8-DE22464241C4}"/>
              </a:ext>
            </a:extLst>
          </p:cNvPr>
          <p:cNvGrpSpPr/>
          <p:nvPr/>
        </p:nvGrpSpPr>
        <p:grpSpPr>
          <a:xfrm>
            <a:off x="4220761" y="5314368"/>
            <a:ext cx="1081168" cy="820026"/>
            <a:chOff x="5132366" y="5314368"/>
            <a:chExt cx="1081168" cy="820026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2D63765-FC40-8B47-8B6D-7C6DDA4DD6BB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2D2A900-0DD2-6542-97E8-13E1E6B9BF37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F83AA9E-55B7-1E44-ABEE-6656CB807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1C8A8318-CD12-C341-BE66-D3E9FCA2E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A6DFC4F4-DE4C-CE45-BD3A-9022026D9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2BAE040-4807-2640-B839-43B81F8A2E65}"/>
              </a:ext>
            </a:extLst>
          </p:cNvPr>
          <p:cNvGrpSpPr/>
          <p:nvPr/>
        </p:nvGrpSpPr>
        <p:grpSpPr>
          <a:xfrm>
            <a:off x="5243806" y="5355146"/>
            <a:ext cx="793963" cy="779248"/>
            <a:chOff x="5948762" y="5355146"/>
            <a:chExt cx="793963" cy="77924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C31D986-EF3E-9941-9363-81592D6BF14D}"/>
                </a:ext>
              </a:extLst>
            </p:cNvPr>
            <p:cNvGrpSpPr/>
            <p:nvPr/>
          </p:nvGrpSpPr>
          <p:grpSpPr>
            <a:xfrm>
              <a:off x="5948762" y="5371330"/>
              <a:ext cx="793963" cy="763064"/>
              <a:chOff x="3857387" y="5371330"/>
              <a:chExt cx="793963" cy="763064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8B70DD3-038F-EB4B-9738-1F759B768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161" y="6134394"/>
                <a:ext cx="73573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ADF5B44-ABE8-1845-8058-D86FB415E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81" name="Straight Arrow Connector 24">
              <a:extLst>
                <a:ext uri="{FF2B5EF4-FFF2-40B4-BE49-F238E27FC236}">
                  <a16:creationId xmlns:a16="http://schemas.microsoft.com/office/drawing/2014/main" id="{AD600727-F8C9-E44C-9ACE-A15CCE1F2A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701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C55F3E19-B2CC-4CB6-8200-F623AD07D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1"/>
            <a:ext cx="6152400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dirty="0">
                <a:latin typeface="Calibri" charset="0"/>
                <a:ea typeface="Calibri" charset="0"/>
                <a:cs typeface="Calibri" charset="0"/>
              </a:rPr>
              <a:t>A LA PLANTA –1 HI HA LA PLAÇA DE LA </a:t>
            </a:r>
            <a:r>
              <a:rPr lang="ca-ES" sz="2200" dirty="0">
                <a:latin typeface="Calibri" charset="0"/>
                <a:cs typeface="Calibri" charset="0"/>
              </a:rPr>
              <a:t>CIÈNCIA, ELS JARDINS I LES ZONES DE DESCANS 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PLAÇA DE </a:t>
              </a:r>
              <a:b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LA CIÈNCIA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2125476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05DC856-C1C6-E446-8A51-4AFF3A5FDF7C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9A458A-A869-5C49-86E9-89CD31BEEF41}"/>
              </a:ext>
            </a:extLst>
          </p:cNvPr>
          <p:cNvGrpSpPr/>
          <p:nvPr/>
        </p:nvGrpSpPr>
        <p:grpSpPr>
          <a:xfrm>
            <a:off x="7973122" y="5338046"/>
            <a:ext cx="2215907" cy="796348"/>
            <a:chOff x="7973122" y="5338046"/>
            <a:chExt cx="2215907" cy="79634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024580-15B3-D741-8241-FB81AB3147B4}"/>
                </a:ext>
              </a:extLst>
            </p:cNvPr>
            <p:cNvCxnSpPr>
              <a:cxnSpLocks/>
            </p:cNvCxnSpPr>
            <p:nvPr/>
          </p:nvCxnSpPr>
          <p:spPr>
            <a:xfrm>
              <a:off x="7973122" y="6134394"/>
              <a:ext cx="221590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647AF6-EF1B-294D-B64E-E3D493B7F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2417" y="5338046"/>
              <a:ext cx="737316" cy="73731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6368D-503B-3B4A-A13A-CA13CF2ED550}"/>
              </a:ext>
            </a:extLst>
          </p:cNvPr>
          <p:cNvGrpSpPr/>
          <p:nvPr/>
        </p:nvGrpSpPr>
        <p:grpSpPr>
          <a:xfrm>
            <a:off x="6378498" y="5380067"/>
            <a:ext cx="972328" cy="754327"/>
            <a:chOff x="6378498" y="5380067"/>
            <a:chExt cx="972328" cy="75432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E98D965-B55F-4E40-8730-F014F807D8E3}"/>
                </a:ext>
              </a:extLst>
            </p:cNvPr>
            <p:cNvCxnSpPr>
              <a:cxnSpLocks/>
            </p:cNvCxnSpPr>
            <p:nvPr/>
          </p:nvCxnSpPr>
          <p:spPr>
            <a:xfrm>
              <a:off x="6378498" y="6134394"/>
              <a:ext cx="9723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4391D1-7AB9-3E4A-AAD3-7AB72B5A2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1708" y="5380067"/>
              <a:ext cx="485909" cy="64435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1225D4-A396-0A41-82C0-7BF6BF167D55}"/>
              </a:ext>
            </a:extLst>
          </p:cNvPr>
          <p:cNvGrpSpPr/>
          <p:nvPr/>
        </p:nvGrpSpPr>
        <p:grpSpPr>
          <a:xfrm>
            <a:off x="1033036" y="5323737"/>
            <a:ext cx="1186057" cy="810657"/>
            <a:chOff x="8153044" y="5323737"/>
            <a:chExt cx="1186057" cy="8106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675D64A-FCBF-8541-A4EE-A5D883CB8107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18605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9F426F-EE4B-C343-9766-7D36F581C252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E48D0B8-E871-D44A-AE25-A4FCC5AF1DB9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232EBF7D-31C8-C848-99BA-EECA83A8198B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341BCF3C-718B-FD4B-996A-D20134BD3EE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E37A4CB6-C05A-6840-A5CF-03FEB32D640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368DEA95-AFB9-A144-AC13-D25A2A1175CB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5E3ED2FE-39E1-C946-AAA5-690B4E82415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F916CCA1-0CB2-3048-9C52-F6C8CA9049D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D6D30315-A2A8-AC4D-B343-CE469D3FC7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73">
                <a:extLst>
                  <a:ext uri="{FF2B5EF4-FFF2-40B4-BE49-F238E27FC236}">
                    <a16:creationId xmlns:a16="http://schemas.microsoft.com/office/drawing/2014/main" id="{93221D22-771B-FF4D-93B3-09031653B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C25C7D1-C5EB-504E-B71A-E39ECA7EE73A}"/>
              </a:ext>
            </a:extLst>
          </p:cNvPr>
          <p:cNvGrpSpPr/>
          <p:nvPr/>
        </p:nvGrpSpPr>
        <p:grpSpPr>
          <a:xfrm>
            <a:off x="3385096" y="4968398"/>
            <a:ext cx="2371106" cy="1165996"/>
            <a:chOff x="3574684" y="4968398"/>
            <a:chExt cx="2328577" cy="1165996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7AD0CD5-47B7-E649-A833-CCB29A9F8CCE}"/>
                </a:ext>
              </a:extLst>
            </p:cNvPr>
            <p:cNvCxnSpPr>
              <a:cxnSpLocks/>
            </p:cNvCxnSpPr>
            <p:nvPr/>
          </p:nvCxnSpPr>
          <p:spPr>
            <a:xfrm>
              <a:off x="3574684" y="6134394"/>
              <a:ext cx="23285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Imatge 4">
              <a:extLst>
                <a:ext uri="{FF2B5EF4-FFF2-40B4-BE49-F238E27FC236}">
                  <a16:creationId xmlns:a16="http://schemas.microsoft.com/office/drawing/2014/main" id="{3A7C61E0-C780-5A40-B36C-00AA0821A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97" r="163"/>
            <a:stretch/>
          </p:blipFill>
          <p:spPr>
            <a:xfrm>
              <a:off x="3574684" y="4968398"/>
              <a:ext cx="2328577" cy="1105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44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872335" y="1748046"/>
            <a:ext cx="8651277" cy="5233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</a:pPr>
            <a: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  <a:t>En Aquesta guia HI TROBARÀS </a:t>
            </a:r>
            <a:r>
              <a:rPr lang="ca-ES" sz="2200" cap="all" spc="50" dirty="0">
                <a:latin typeface="Calibri" charset="0"/>
                <a:cs typeface="Calibri" charset="0"/>
              </a:rPr>
              <a:t>informació</a:t>
            </a:r>
            <a: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</a:br>
            <a: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  <a:t>SOBRE EL MUSEU DE LA CIÈNCIA cosmocaixa</a:t>
            </a:r>
          </a:p>
        </p:txBody>
      </p:sp>
      <p:sp>
        <p:nvSpPr>
          <p:cNvPr id="9" name="Rectangle 8"/>
          <p:cNvSpPr/>
          <p:nvPr/>
        </p:nvSpPr>
        <p:spPr>
          <a:xfrm>
            <a:off x="872335" y="1022826"/>
            <a:ext cx="5007030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ca-ES" sz="33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Informació</a:t>
            </a:r>
            <a:r>
              <a:rPr lang="en-US" sz="33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general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7905" y="1544155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92964" y="2408802"/>
            <a:ext cx="10093911" cy="2676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6405067" y="2713756"/>
            <a:ext cx="3515923" cy="210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Al Museu de la Ciència CosmoCaixa </a:t>
            </a:r>
            <a:b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hi trobaràs diversos </a:t>
            </a:r>
            <a:r>
              <a:rPr lang="ca-E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espais per visitar. </a:t>
            </a:r>
            <a:br>
              <a:rPr lang="ca-ES" sz="1600" dirty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ca-E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Els podràs visitar</a:t>
            </a: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tots o crear </a:t>
            </a:r>
            <a:b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el teu propi itinerari.</a:t>
            </a:r>
          </a:p>
          <a:p>
            <a:pPr>
              <a:lnSpc>
                <a:spcPts val="1800"/>
              </a:lnSpc>
            </a:pP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Hi ha autobusos de línia i Ferrocarrils </a:t>
            </a:r>
            <a:b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FGC que et porten al Museu de la Ciència CosmoCaixa. El Museu de la Ciència CosmoCaixa</a:t>
            </a:r>
            <a:r>
              <a:rPr lang="ca-E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 disposa de pàrquing.</a:t>
            </a:r>
            <a:endParaRPr lang="ca-E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370809" y="2713756"/>
            <a:ext cx="0" cy="8802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6273997" y="2713756"/>
            <a:ext cx="0" cy="8802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6273997" y="3897766"/>
            <a:ext cx="0" cy="88727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8C1B6E-1451-2B49-8C0D-6FEC1C1EC3D0}"/>
              </a:ext>
            </a:extLst>
          </p:cNvPr>
          <p:cNvCxnSpPr>
            <a:cxnSpLocks/>
          </p:cNvCxnSpPr>
          <p:nvPr/>
        </p:nvCxnSpPr>
        <p:spPr>
          <a:xfrm>
            <a:off x="1370809" y="3904820"/>
            <a:ext cx="0" cy="8802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92964" y="5198139"/>
            <a:ext cx="10093911" cy="998995"/>
          </a:xfrm>
          <a:prstGeom prst="rect">
            <a:avLst/>
          </a:prstGeom>
          <a:solidFill>
            <a:srgbClr val="B4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1494325" y="5362647"/>
            <a:ext cx="4498512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700"/>
              </a:lnSpc>
            </a:pPr>
            <a:r>
              <a:rPr lang="ca-ES" sz="1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 el web </a:t>
            </a:r>
            <a:r>
              <a:rPr lang="ca-ES" sz="1500" dirty="0">
                <a:solidFill>
                  <a:schemeClr val="bg1"/>
                </a:solidFill>
                <a:latin typeface="Calibri" charset="0"/>
                <a:cs typeface="Calibri" charset="0"/>
              </a:rPr>
              <a:t>de CosmoCaixa hi pots trobar tota la informació del centre, les seves </a:t>
            </a:r>
            <a:r>
              <a:rPr lang="ca-ES" sz="1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activitats i exposicions: </a:t>
            </a:r>
            <a:r>
              <a:rPr lang="ca-ES" sz="15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CosmoCaixa.org</a:t>
            </a:r>
            <a:endParaRPr lang="ca-ES" sz="1500" b="1" strike="sngStrike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8231458" y="5329194"/>
            <a:ext cx="2278932" cy="7181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700"/>
              </a:lnSpc>
            </a:pPr>
            <a:r>
              <a:rPr lang="ca-ES" sz="1500" dirty="0">
                <a:solidFill>
                  <a:schemeClr val="bg1"/>
                </a:solidFill>
                <a:latin typeface="Calibri" charset="0"/>
                <a:cs typeface="Calibri" charset="0"/>
              </a:rPr>
              <a:t>C. d’Isaac Newton, 26. </a:t>
            </a:r>
            <a:r>
              <a:rPr lang="en-US" sz="1500" dirty="0">
                <a:solidFill>
                  <a:schemeClr val="bg1"/>
                </a:solidFill>
                <a:latin typeface="Calibri" charset="0"/>
                <a:cs typeface="Calibri" charset="0"/>
              </a:rPr>
              <a:t> </a:t>
            </a:r>
          </a:p>
          <a:p>
            <a:pPr>
              <a:lnSpc>
                <a:spcPts val="1700"/>
              </a:lnSpc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08022 Barcelona</a:t>
            </a:r>
          </a:p>
          <a:p>
            <a:pPr>
              <a:lnSpc>
                <a:spcPts val="1700"/>
              </a:lnSpc>
              <a:spcAft>
                <a:spcPts val="1000"/>
              </a:spcAft>
            </a:pPr>
            <a:r>
              <a:rPr lang="es-ES_tradnl" sz="1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932 126 050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1370809" y="5362647"/>
            <a:ext cx="0" cy="654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1494327" y="2713756"/>
            <a:ext cx="2493058" cy="210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El material de la guia està creat com a anticipació </a:t>
            </a:r>
            <a:b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 facilitar el seguiment </a:t>
            </a:r>
            <a:b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 la visita.</a:t>
            </a:r>
          </a:p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ca-E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Recomanem revisar la guia abans d’anar al Museu de la Ciència </a:t>
            </a:r>
            <a:r>
              <a:rPr lang="ca-E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CosmoCaixa</a:t>
            </a:r>
            <a:r>
              <a:rPr lang="ca-ES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 per preparar la visita.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1186FF-D9DB-554F-AAD4-51095DD35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2" y="3959479"/>
            <a:ext cx="438692" cy="4386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B89A2A-1BEC-634D-919A-C1518620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54" y="2674284"/>
            <a:ext cx="500300" cy="500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B64B3C-F040-7D43-8052-A701A859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9" y="3789040"/>
            <a:ext cx="498867" cy="4988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034AE1-C5D5-1842-BF8A-531793031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6" y="2780238"/>
            <a:ext cx="484037" cy="4840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232BB8-4545-954A-B70D-7DD8CF95B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6" y="5362647"/>
            <a:ext cx="486588" cy="4865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EF46F6B-1E47-544A-B001-9CADF00380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93" y="5362647"/>
            <a:ext cx="486588" cy="48658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5D105A-A15A-7041-B21B-B7FDB89F3E18}"/>
              </a:ext>
            </a:extLst>
          </p:cNvPr>
          <p:cNvCxnSpPr/>
          <p:nvPr/>
        </p:nvCxnSpPr>
        <p:spPr>
          <a:xfrm>
            <a:off x="8072692" y="5362647"/>
            <a:ext cx="0" cy="654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0E8634-6DC1-AD48-897D-8C7AD59F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8005" y="6271211"/>
            <a:ext cx="2462400" cy="86959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050D007-DF24-4544-8BD4-AF14925070E2}"/>
              </a:ext>
            </a:extLst>
          </p:cNvPr>
          <p:cNvSpPr/>
          <p:nvPr/>
        </p:nvSpPr>
        <p:spPr>
          <a:xfrm>
            <a:off x="295318" y="6750675"/>
            <a:ext cx="3947167" cy="206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ca-ES" sz="1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Pictogrames extrets de </a:t>
            </a:r>
            <a:r>
              <a:rPr lang="ca-ES" sz="10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Flaticon</a:t>
            </a:r>
            <a:r>
              <a:rPr lang="ca-ES" sz="1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i inspirats en ARASAAC</a:t>
            </a:r>
          </a:p>
        </p:txBody>
      </p:sp>
    </p:spTree>
    <p:extLst>
      <p:ext uri="{BB962C8B-B14F-4D97-AF65-F5344CB8AC3E}">
        <p14:creationId xmlns:p14="http://schemas.microsoft.com/office/powerpoint/2010/main" val="266054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LA PLANTA –2 HI HA LES SALES SIGMA, DELTA I PI 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497611" y="6134394"/>
            <a:ext cx="28546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SALES SIGMA, DELTA I PI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06095D-D0F5-264F-B379-202E9EFDF842}"/>
              </a:ext>
            </a:extLst>
          </p:cNvPr>
          <p:cNvGrpSpPr/>
          <p:nvPr/>
        </p:nvGrpSpPr>
        <p:grpSpPr>
          <a:xfrm>
            <a:off x="4085289" y="5314368"/>
            <a:ext cx="1081168" cy="820026"/>
            <a:chOff x="5132366" y="5314368"/>
            <a:chExt cx="1081168" cy="8200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88DA61-DD6A-EC46-A3CC-DA47CDFB5C01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13736C-99F6-8144-A451-96134D8D9EAD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B21806C-8315-304B-885C-70608A289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9BD88D0-8BCD-544F-8922-63EB3FEC2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3BC09EB-9AC6-634F-A114-832A45CB4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5BBEDB0-C184-B947-95C1-4EC9DFF99A92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2E067C-0587-E644-84CF-E7D590AE29E9}"/>
              </a:ext>
            </a:extLst>
          </p:cNvPr>
          <p:cNvGrpSpPr/>
          <p:nvPr/>
        </p:nvGrpSpPr>
        <p:grpSpPr>
          <a:xfrm>
            <a:off x="5949040" y="5440348"/>
            <a:ext cx="1993650" cy="591967"/>
            <a:chOff x="6166766" y="5351140"/>
            <a:chExt cx="1993650" cy="5919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74CBEE-372F-7C4A-AEC0-425918008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7608" y="5351140"/>
              <a:ext cx="591967" cy="5919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0C03A1-C382-314B-9AB9-4AF1E22C4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8449" y="5351140"/>
              <a:ext cx="591967" cy="5919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859D98-5C95-E340-A716-A04D9CDF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6766" y="5351140"/>
              <a:ext cx="591967" cy="59196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2D39AE-B69C-B64E-9180-9AC1AD626DFC}"/>
              </a:ext>
            </a:extLst>
          </p:cNvPr>
          <p:cNvGrpSpPr/>
          <p:nvPr/>
        </p:nvGrpSpPr>
        <p:grpSpPr>
          <a:xfrm>
            <a:off x="2919051" y="5323737"/>
            <a:ext cx="1238314" cy="810657"/>
            <a:chOff x="8153044" y="5323737"/>
            <a:chExt cx="1238314" cy="81065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3C8A007-D9B8-9746-9412-B78D5996CE01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090BA46-BAF0-8141-AE8B-E385CB5463DF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71B43CA-FEC8-EC4B-9407-5F16E679C6C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1F87EE7C-1832-0743-92E8-1AF98019054E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76891ADD-1142-2C40-8D32-CD08FC371B3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BEA66E3C-19E2-5A4B-ADF3-D3CF6222D71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A2C92BDF-E5C4-0847-8AC1-468223B4907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D281328-0F12-5B45-8D83-83254C78877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F776C609-25F7-4B4A-9D99-78D38C0040D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D8321757-A94A-0A4B-85A1-CE92C9B77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0" name="Picture 73">
                <a:extLst>
                  <a:ext uri="{FF2B5EF4-FFF2-40B4-BE49-F238E27FC236}">
                    <a16:creationId xmlns:a16="http://schemas.microsoft.com/office/drawing/2014/main" id="{04353FB0-A6A0-3D44-B46F-84DFA750B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59C9AEE-5D11-8545-8A16-4CA52D6B12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0"/>
            <a:ext cx="6152400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24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492809-B6D1-4940-9678-B758CC25D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2080"/>
            <a:ext cx="6152401" cy="43335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COSTAT DE LA SALA SIGMA HI HA ELS BANYS 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606135" y="6134394"/>
            <a:ext cx="14048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BANYS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6EE1A473-9813-1164-31BF-C67E64728CB9}"/>
              </a:ext>
            </a:extLst>
          </p:cNvPr>
          <p:cNvGrpSpPr/>
          <p:nvPr/>
        </p:nvGrpSpPr>
        <p:grpSpPr>
          <a:xfrm>
            <a:off x="7367844" y="5297619"/>
            <a:ext cx="766354" cy="836775"/>
            <a:chOff x="8742808" y="5297619"/>
            <a:chExt cx="766354" cy="836775"/>
          </a:xfrm>
        </p:grpSpPr>
        <p:pic>
          <p:nvPicPr>
            <p:cNvPr id="7" name="Picture 39">
              <a:extLst>
                <a:ext uri="{FF2B5EF4-FFF2-40B4-BE49-F238E27FC236}">
                  <a16:creationId xmlns:a16="http://schemas.microsoft.com/office/drawing/2014/main" id="{B3C475B1-C89B-951C-899A-6DEAF2658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8" name="Straight Connector 45">
              <a:extLst>
                <a:ext uri="{FF2B5EF4-FFF2-40B4-BE49-F238E27FC236}">
                  <a16:creationId xmlns:a16="http://schemas.microsoft.com/office/drawing/2014/main" id="{F418EE4D-071F-4578-50E0-B1C152106186}"/>
                </a:ext>
              </a:extLst>
            </p:cNvPr>
            <p:cNvCxnSpPr>
              <a:cxnSpLocks/>
            </p:cNvCxnSpPr>
            <p:nvPr/>
          </p:nvCxnSpPr>
          <p:spPr>
            <a:xfrm>
              <a:off x="8742808" y="6134394"/>
              <a:ext cx="76635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EAC7CE8-00FC-CF4D-8735-E370D0F5E359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7790D3-DE7B-3647-86BD-61E657730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178" y="5440348"/>
            <a:ext cx="591967" cy="59196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7537AA0-ADA5-5744-B65B-6C4D3D5EBD67}"/>
              </a:ext>
            </a:extLst>
          </p:cNvPr>
          <p:cNvGrpSpPr/>
          <p:nvPr/>
        </p:nvGrpSpPr>
        <p:grpSpPr>
          <a:xfrm>
            <a:off x="2853867" y="5480507"/>
            <a:ext cx="915899" cy="653887"/>
            <a:chOff x="3099694" y="5480507"/>
            <a:chExt cx="915899" cy="65388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A8F9868-881A-CE4B-9FD3-A03D3EF4A8D4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239477-0BCA-BE4B-85C1-AD0CD471CACB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446FFD3-06C9-4443-ADDA-321CA028C81D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CF11257-8628-ED40-86CA-0FFBDF92F881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B17797-91B6-3943-A3A1-886E0F76E374}"/>
              </a:ext>
            </a:extLst>
          </p:cNvPr>
          <p:cNvGrpSpPr/>
          <p:nvPr/>
        </p:nvGrpSpPr>
        <p:grpSpPr>
          <a:xfrm>
            <a:off x="5937540" y="5314368"/>
            <a:ext cx="1081168" cy="820026"/>
            <a:chOff x="5132366" y="5314368"/>
            <a:chExt cx="1081168" cy="82002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C788784-64A6-C74B-87AB-14A423DBC0B5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7A1D617-9B5C-6348-8CEE-D9F8F4CE3A15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9FF4899-5CBD-FC4C-A66C-325020A19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02F5AFB-598F-1B41-9E0C-62503C036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D653BB1-D586-494D-860B-2ED1D15B9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73828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LA PLANTA –2 HI HA LA SALA LAMBDA I EL JARDÍ DELS PINS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LAMBDA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0E28E5-9573-BD42-BF18-498F09366DF6}"/>
              </a:ext>
            </a:extLst>
          </p:cNvPr>
          <p:cNvCxnSpPr>
            <a:cxnSpLocks/>
          </p:cNvCxnSpPr>
          <p:nvPr/>
        </p:nvCxnSpPr>
        <p:spPr>
          <a:xfrm>
            <a:off x="4785928" y="6134394"/>
            <a:ext cx="16964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D177033-DE34-6C47-977C-BB6E1A377AB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140FBC-6F89-E344-AB54-69BDF0DA33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906" y="5414342"/>
            <a:ext cx="606822" cy="6068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CB8839-3D9B-0749-925A-AF34A773BCF2}"/>
              </a:ext>
            </a:extLst>
          </p:cNvPr>
          <p:cNvGrpSpPr/>
          <p:nvPr/>
        </p:nvGrpSpPr>
        <p:grpSpPr>
          <a:xfrm>
            <a:off x="7021849" y="5380067"/>
            <a:ext cx="1932580" cy="754327"/>
            <a:chOff x="7021849" y="5380067"/>
            <a:chExt cx="1932580" cy="754327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7021849" y="6134394"/>
              <a:ext cx="19325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E3F310-6562-3143-9C60-F1E6E8F59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185" y="5380067"/>
              <a:ext cx="485909" cy="64435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AD178A-4A75-1349-9BA4-DE6BDA84BC62}"/>
              </a:ext>
            </a:extLst>
          </p:cNvPr>
          <p:cNvGrpSpPr/>
          <p:nvPr/>
        </p:nvGrpSpPr>
        <p:grpSpPr>
          <a:xfrm>
            <a:off x="2315135" y="5323737"/>
            <a:ext cx="1238314" cy="810657"/>
            <a:chOff x="8153044" y="5323737"/>
            <a:chExt cx="1238314" cy="81065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C335BC3-DDCC-694A-8FF6-A126E55BC5A2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177164D-43AC-6D48-8784-93FD388A99FC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593C369-0AFF-BA47-8A5E-190C8978FA01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B3E62FE9-1A72-3D44-A402-54DCC29E3B98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1F448E37-621F-4E40-B557-EF1A9B15AA8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2E2B15A9-025A-9D48-BFB7-E36324C3446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F05C6CF8-8ED8-D545-8F37-530C86ABBC4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EBAD8D2D-6B9C-D140-9C43-34D294DADAB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EFF1A86B-0B40-C843-975C-FEFBF01EE5E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7D25E02-222A-2A45-9500-594544391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73">
                <a:extLst>
                  <a:ext uri="{FF2B5EF4-FFF2-40B4-BE49-F238E27FC236}">
                    <a16:creationId xmlns:a16="http://schemas.microsoft.com/office/drawing/2014/main" id="{494E6E1A-211D-B746-A195-68F37C1C3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E442088-6305-E146-9768-BBC97FA64C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8"/>
            <a:ext cx="6152401" cy="43344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190AC6C-4F17-CC41-B533-88B8C1BC8B31}"/>
              </a:ext>
            </a:extLst>
          </p:cNvPr>
          <p:cNvGrpSpPr/>
          <p:nvPr/>
        </p:nvGrpSpPr>
        <p:grpSpPr>
          <a:xfrm>
            <a:off x="3465577" y="5314368"/>
            <a:ext cx="1081168" cy="820026"/>
            <a:chOff x="5132366" y="5314368"/>
            <a:chExt cx="1081168" cy="82002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DC198A0-8207-2949-900B-0C256403D7A0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E021266-61CD-3542-8D13-54759770BC7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4BFB30E-20F5-4849-8934-F775FDDF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2D253BD-9D15-884D-BC77-33A7F909D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6B63B4B-5868-8345-8AE1-AD4FEA547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5528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JARDÍ DELS PINS HI HA LA ZONA DE PÍCNIC I ELS BANYS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ZONA PÍCNIC </a:t>
              </a:r>
              <a:b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i BANYS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94DC01E-8216-3845-A92E-8B4EB7A5287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4282A9-CEFC-1048-8A7C-02B2CE74FF76}"/>
              </a:ext>
            </a:extLst>
          </p:cNvPr>
          <p:cNvGrpSpPr/>
          <p:nvPr/>
        </p:nvGrpSpPr>
        <p:grpSpPr>
          <a:xfrm>
            <a:off x="5359324" y="5353363"/>
            <a:ext cx="1914499" cy="781031"/>
            <a:chOff x="5359324" y="5353363"/>
            <a:chExt cx="1914499" cy="781031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5359324" y="6134394"/>
              <a:ext cx="191449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52F962-2173-574F-A76F-FAF12BB6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145" y="5353363"/>
              <a:ext cx="704857" cy="70485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50D64C3-F2F7-9C4F-A532-73031D89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8"/>
            <a:ext cx="6152401" cy="433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B686A7E-53B8-704C-98E6-D148D568FA80}"/>
              </a:ext>
            </a:extLst>
          </p:cNvPr>
          <p:cNvGrpSpPr/>
          <p:nvPr/>
        </p:nvGrpSpPr>
        <p:grpSpPr>
          <a:xfrm>
            <a:off x="2227293" y="5380067"/>
            <a:ext cx="1932580" cy="754327"/>
            <a:chOff x="7021849" y="5380067"/>
            <a:chExt cx="1932580" cy="75432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238CDFE-3385-B841-A34E-0250EB07DA5A}"/>
                </a:ext>
              </a:extLst>
            </p:cNvPr>
            <p:cNvCxnSpPr>
              <a:cxnSpLocks/>
            </p:cNvCxnSpPr>
            <p:nvPr/>
          </p:nvCxnSpPr>
          <p:spPr>
            <a:xfrm>
              <a:off x="7021849" y="6134394"/>
              <a:ext cx="19325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57D2FD-940D-7F48-92A7-646B17601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5185" y="5380067"/>
              <a:ext cx="485909" cy="64435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466E0B-1F6C-4645-B208-9E3519F6FE38}"/>
              </a:ext>
            </a:extLst>
          </p:cNvPr>
          <p:cNvGrpSpPr/>
          <p:nvPr/>
        </p:nvGrpSpPr>
        <p:grpSpPr>
          <a:xfrm>
            <a:off x="4059514" y="5314368"/>
            <a:ext cx="1081168" cy="820026"/>
            <a:chOff x="5132366" y="5314368"/>
            <a:chExt cx="1081168" cy="82002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1E69E0-F0E8-2E48-8A1F-41D8D8D9F481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C4B0299-81AD-2241-8FA1-B609642DA52F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E09E18C-83CB-3B4E-A485-0D50F6390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C2B1CAF-A11D-4044-AD53-BC3D320B3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0C3CFD7-9F65-0642-9B50-925A93430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39" name="Group 6">
            <a:extLst>
              <a:ext uri="{FF2B5EF4-FFF2-40B4-BE49-F238E27FC236}">
                <a16:creationId xmlns:a16="http://schemas.microsoft.com/office/drawing/2014/main" id="{50B1180C-814D-3A47-AA7D-72AA9D26A387}"/>
              </a:ext>
            </a:extLst>
          </p:cNvPr>
          <p:cNvGrpSpPr/>
          <p:nvPr/>
        </p:nvGrpSpPr>
        <p:grpSpPr>
          <a:xfrm>
            <a:off x="8008018" y="5297619"/>
            <a:ext cx="766353" cy="836775"/>
            <a:chOff x="8793154" y="5297619"/>
            <a:chExt cx="766353" cy="83677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0F8D642-ECC2-9D49-9FC1-845FBE914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5854" y="5297619"/>
              <a:ext cx="704857" cy="630527"/>
            </a:xfrm>
            <a:prstGeom prst="rect">
              <a:avLst/>
            </a:prstGeom>
          </p:spPr>
        </p:pic>
        <p:cxnSp>
          <p:nvCxnSpPr>
            <p:cNvPr id="41" name="Straight Connector 45">
              <a:extLst>
                <a:ext uri="{FF2B5EF4-FFF2-40B4-BE49-F238E27FC236}">
                  <a16:creationId xmlns:a16="http://schemas.microsoft.com/office/drawing/2014/main" id="{086C383E-A977-8D47-8607-595FF5D4CE53}"/>
                </a:ext>
              </a:extLst>
            </p:cNvPr>
            <p:cNvCxnSpPr>
              <a:cxnSpLocks/>
            </p:cNvCxnSpPr>
            <p:nvPr/>
          </p:nvCxnSpPr>
          <p:spPr>
            <a:xfrm>
              <a:off x="8793154" y="6134394"/>
              <a:ext cx="76635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091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>
            <a:extLst>
              <a:ext uri="{FF2B5EF4-FFF2-40B4-BE49-F238E27FC236}">
                <a16:creationId xmlns:a16="http://schemas.microsoft.com/office/drawing/2014/main" id="{0D62D33D-9C76-4E75-890A-E832CED2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7481"/>
            <a:ext cx="6152400" cy="4338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AL PASSADÍS DE LA PLANTA –2, A L’ESQUERRA, HI HA L’AUDITORI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AUDITORI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94860-FD91-0549-A56E-B28747DDA4A2}"/>
              </a:ext>
            </a:extLst>
          </p:cNvPr>
          <p:cNvGrpSpPr/>
          <p:nvPr/>
        </p:nvGrpSpPr>
        <p:grpSpPr>
          <a:xfrm>
            <a:off x="5670365" y="5320705"/>
            <a:ext cx="1198775" cy="813689"/>
            <a:chOff x="5536553" y="5320705"/>
            <a:chExt cx="1198775" cy="813689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5536553" y="6134394"/>
              <a:ext cx="119877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0">
              <a:extLst>
                <a:ext uri="{FF2B5EF4-FFF2-40B4-BE49-F238E27FC236}">
                  <a16:creationId xmlns:a16="http://schemas.microsoft.com/office/drawing/2014/main" id="{932B3454-0E1D-4AFA-55FC-81489160AAB3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5592308" y="5320705"/>
              <a:ext cx="1028451" cy="734862"/>
              <a:chOff x="4890374" y="5724275"/>
              <a:chExt cx="905568" cy="647058"/>
            </a:xfrm>
          </p:grpSpPr>
          <p:pic>
            <p:nvPicPr>
              <p:cNvPr id="7" name="Picture 41">
                <a:extLst>
                  <a:ext uri="{FF2B5EF4-FFF2-40B4-BE49-F238E27FC236}">
                    <a16:creationId xmlns:a16="http://schemas.microsoft.com/office/drawing/2014/main" id="{328D5068-3E5B-2085-C426-872843DF8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8" name="Picture 42">
                <a:extLst>
                  <a:ext uri="{FF2B5EF4-FFF2-40B4-BE49-F238E27FC236}">
                    <a16:creationId xmlns:a16="http://schemas.microsoft.com/office/drawing/2014/main" id="{2ADF42D7-3592-A6A4-E8E1-8B291F779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9" name="Picture 43">
                <a:extLst>
                  <a:ext uri="{FF2B5EF4-FFF2-40B4-BE49-F238E27FC236}">
                    <a16:creationId xmlns:a16="http://schemas.microsoft.com/office/drawing/2014/main" id="{89C2BE3E-1451-795A-049C-148BD5ADA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C582A0-5279-2A46-AAF0-C16CB384FC89}"/>
              </a:ext>
            </a:extLst>
          </p:cNvPr>
          <p:cNvGrpSpPr/>
          <p:nvPr/>
        </p:nvGrpSpPr>
        <p:grpSpPr>
          <a:xfrm>
            <a:off x="7971961" y="5282695"/>
            <a:ext cx="1172039" cy="851699"/>
            <a:chOff x="6862597" y="5282695"/>
            <a:chExt cx="1172039" cy="85169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3C25E6E-ADC6-264C-96FB-3BA794EE6A99}"/>
                </a:ext>
              </a:extLst>
            </p:cNvPr>
            <p:cNvCxnSpPr>
              <a:cxnSpLocks/>
            </p:cNvCxnSpPr>
            <p:nvPr/>
          </p:nvCxnSpPr>
          <p:spPr>
            <a:xfrm>
              <a:off x="6862597" y="6134394"/>
              <a:ext cx="117203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03E183-BF0E-8E47-9F3B-86B3B10CB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5709" y="5282695"/>
              <a:ext cx="685815" cy="685815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C0F33C7-DEC3-664A-889C-F61FCDF75D7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12AAEF-7794-C645-8C14-9ABA858FF34B}"/>
              </a:ext>
            </a:extLst>
          </p:cNvPr>
          <p:cNvGrpSpPr/>
          <p:nvPr/>
        </p:nvGrpSpPr>
        <p:grpSpPr>
          <a:xfrm>
            <a:off x="1897042" y="5314368"/>
            <a:ext cx="1080334" cy="820026"/>
            <a:chOff x="1897042" y="5314368"/>
            <a:chExt cx="1080334" cy="820026"/>
          </a:xfrm>
        </p:grpSpPr>
        <p:cxnSp>
          <p:nvCxnSpPr>
            <p:cNvPr id="37" name="Straight Connector 70">
              <a:extLst>
                <a:ext uri="{FF2B5EF4-FFF2-40B4-BE49-F238E27FC236}">
                  <a16:creationId xmlns:a16="http://schemas.microsoft.com/office/drawing/2014/main" id="{01DA78B2-4F35-E04B-B692-F02ED85914D5}"/>
                </a:ext>
              </a:extLst>
            </p:cNvPr>
            <p:cNvCxnSpPr>
              <a:cxnSpLocks/>
            </p:cNvCxnSpPr>
            <p:nvPr/>
          </p:nvCxnSpPr>
          <p:spPr>
            <a:xfrm>
              <a:off x="1897042" y="6134394"/>
              <a:ext cx="108033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66FE6C0-9376-0441-BB22-61F42991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1874" y="5314368"/>
              <a:ext cx="630670" cy="6851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2C3146-BCEA-4847-8158-7EB0C4B373C3}"/>
              </a:ext>
            </a:extLst>
          </p:cNvPr>
          <p:cNvGrpSpPr/>
          <p:nvPr/>
        </p:nvGrpSpPr>
        <p:grpSpPr>
          <a:xfrm>
            <a:off x="3842240" y="5323737"/>
            <a:ext cx="1238314" cy="810657"/>
            <a:chOff x="8153044" y="5323737"/>
            <a:chExt cx="1238314" cy="81065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B5906E1-8C4B-0E49-9CA5-AD196E8EE859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BD0A88-8CCA-534D-869B-6C428077C628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0E99347-14DE-7249-B1F6-B0F558F7C572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2151EA9-C0DA-3F40-9D2F-12FD64885ED5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F17F30DF-50C0-F94E-BDFF-68528103ADB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968795C5-E24E-2A48-BD4B-00939A5B70F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67C1614A-5A12-6C45-8866-53E09A2E3FB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53A6F09A-D2CD-6E41-A39C-4C3D84538F9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53097E04-3AE3-7648-BC9F-7EB55C176D0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4069606-8A09-5B4C-A89A-DC4C14427D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73">
                <a:extLst>
                  <a:ext uri="{FF2B5EF4-FFF2-40B4-BE49-F238E27FC236}">
                    <a16:creationId xmlns:a16="http://schemas.microsoft.com/office/drawing/2014/main" id="{52D36F27-4E3A-D446-A5BE-332A499A4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C9F22B-9DF0-1D4B-80A1-B218179CB39C}"/>
              </a:ext>
            </a:extLst>
          </p:cNvPr>
          <p:cNvGrpSpPr/>
          <p:nvPr/>
        </p:nvGrpSpPr>
        <p:grpSpPr>
          <a:xfrm>
            <a:off x="6918367" y="5314368"/>
            <a:ext cx="1081168" cy="820026"/>
            <a:chOff x="5132366" y="5314368"/>
            <a:chExt cx="1081168" cy="820026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5D141C0-836D-D245-AADD-2975371FD608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2974327-B117-5043-8554-0765987717ED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1B1A3FD-A88A-414B-89B9-0E636A9A2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0542B13-172B-A744-80A1-E180245D3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1D5D874-A5F0-9445-B7B1-BE00A3DC1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83458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COSTAT DE L’AUDITORI HI HA ELS BANYS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BANYS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A15489-23DB-304D-A660-FAA635BAAEDC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08EDB79-E82D-8141-B3E2-D3B0ECDEA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8"/>
            <a:ext cx="6152400" cy="43344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744091B-EEB5-5F48-A830-74A15B5EE14E}"/>
              </a:ext>
            </a:extLst>
          </p:cNvPr>
          <p:cNvGrpSpPr/>
          <p:nvPr/>
        </p:nvGrpSpPr>
        <p:grpSpPr>
          <a:xfrm>
            <a:off x="3135923" y="5480507"/>
            <a:ext cx="915899" cy="653887"/>
            <a:chOff x="3099694" y="5480507"/>
            <a:chExt cx="915899" cy="6538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C54ADDD-0F5E-8043-BCBB-5AAF6ABB8DA2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C6567FB-A796-6C45-96FE-069121F6BA4D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635B54C-B964-9641-AC15-7DAEEF8D8CF8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CF37826-18E3-DB41-85A2-16E8893C98A7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025E9D-1004-C24E-84ED-5A7F7AE97944}"/>
              </a:ext>
            </a:extLst>
          </p:cNvPr>
          <p:cNvGrpSpPr/>
          <p:nvPr/>
        </p:nvGrpSpPr>
        <p:grpSpPr>
          <a:xfrm>
            <a:off x="4602260" y="5282695"/>
            <a:ext cx="1172039" cy="851699"/>
            <a:chOff x="6862597" y="5282695"/>
            <a:chExt cx="1172039" cy="85169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9A05DC1-9B20-AF4B-818C-CFFA5C0B4359}"/>
                </a:ext>
              </a:extLst>
            </p:cNvPr>
            <p:cNvCxnSpPr>
              <a:cxnSpLocks/>
            </p:cNvCxnSpPr>
            <p:nvPr/>
          </p:nvCxnSpPr>
          <p:spPr>
            <a:xfrm>
              <a:off x="6862597" y="6134394"/>
              <a:ext cx="117203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A9F6B13-0510-F74D-A7C1-E9364ACC4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5709" y="5282695"/>
              <a:ext cx="685815" cy="68581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E3F750-BC8B-1042-828D-2A14C1BA3846}"/>
              </a:ext>
            </a:extLst>
          </p:cNvPr>
          <p:cNvGrpSpPr/>
          <p:nvPr/>
        </p:nvGrpSpPr>
        <p:grpSpPr>
          <a:xfrm>
            <a:off x="5670887" y="5314368"/>
            <a:ext cx="1081168" cy="820026"/>
            <a:chOff x="5132366" y="5314368"/>
            <a:chExt cx="1081168" cy="82002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3201153-5D54-BA44-A87D-54DE92559CB9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716B88E-BA4E-A746-9690-38A09F5C854B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530BE01-F7D9-5A49-9FE9-9B7080DFD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4EA2D75-1EEC-F146-B505-160B28A0E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E44F4A03-449A-BE45-9642-8A88A64ED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55" name="Group 6">
            <a:extLst>
              <a:ext uri="{FF2B5EF4-FFF2-40B4-BE49-F238E27FC236}">
                <a16:creationId xmlns:a16="http://schemas.microsoft.com/office/drawing/2014/main" id="{63CABCE0-9C0E-6E4C-8A7E-68C1750C73A7}"/>
              </a:ext>
            </a:extLst>
          </p:cNvPr>
          <p:cNvGrpSpPr/>
          <p:nvPr/>
        </p:nvGrpSpPr>
        <p:grpSpPr>
          <a:xfrm>
            <a:off x="7107788" y="5297619"/>
            <a:ext cx="766354" cy="836775"/>
            <a:chOff x="8742808" y="5297619"/>
            <a:chExt cx="766354" cy="836775"/>
          </a:xfrm>
        </p:grpSpPr>
        <p:pic>
          <p:nvPicPr>
            <p:cNvPr id="56" name="Picture 39">
              <a:extLst>
                <a:ext uri="{FF2B5EF4-FFF2-40B4-BE49-F238E27FC236}">
                  <a16:creationId xmlns:a16="http://schemas.microsoft.com/office/drawing/2014/main" id="{C8F247EE-6FA0-224D-A3F8-400CEF2FF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57" name="Straight Connector 45">
              <a:extLst>
                <a:ext uri="{FF2B5EF4-FFF2-40B4-BE49-F238E27FC236}">
                  <a16:creationId xmlns:a16="http://schemas.microsoft.com/office/drawing/2014/main" id="{E7E4574F-4784-554E-88BD-4B0F5B8C9DF3}"/>
                </a:ext>
              </a:extLst>
            </p:cNvPr>
            <p:cNvCxnSpPr>
              <a:cxnSpLocks/>
            </p:cNvCxnSpPr>
            <p:nvPr/>
          </p:nvCxnSpPr>
          <p:spPr>
            <a:xfrm>
              <a:off x="8742808" y="6134394"/>
              <a:ext cx="76635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1803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tge 9">
            <a:extLst>
              <a:ext uri="{FF2B5EF4-FFF2-40B4-BE49-F238E27FC236}">
                <a16:creationId xmlns:a16="http://schemas.microsoft.com/office/drawing/2014/main" id="{047001E2-3974-45F8-BD1D-FA64A4D01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8"/>
            <a:ext cx="6152400" cy="4334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AL COSTAT DE</a:t>
            </a:r>
            <a:r>
              <a:rPr lang="ca-ES" sz="2200" cap="all" spc="50" dirty="0">
                <a:latin typeface="Calibri" charset="0"/>
                <a:cs typeface="Calibri" charset="0"/>
              </a:rPr>
              <a:t>LS BANYS Hi ha un accés a</a:t>
            </a:r>
            <a: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  <a:t> L'àgora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ÀGORA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054746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222572" y="6134394"/>
              <a:ext cx="58242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" name="Group 6">
            <a:extLst>
              <a:ext uri="{FF2B5EF4-FFF2-40B4-BE49-F238E27FC236}">
                <a16:creationId xmlns:a16="http://schemas.microsoft.com/office/drawing/2014/main" id="{5C39368A-A9B9-64B1-2AE2-BBCC9D60B5F7}"/>
              </a:ext>
            </a:extLst>
          </p:cNvPr>
          <p:cNvGrpSpPr/>
          <p:nvPr/>
        </p:nvGrpSpPr>
        <p:grpSpPr>
          <a:xfrm>
            <a:off x="4259501" y="5297619"/>
            <a:ext cx="766354" cy="836775"/>
            <a:chOff x="8742808" y="5297619"/>
            <a:chExt cx="766354" cy="836775"/>
          </a:xfrm>
        </p:grpSpPr>
        <p:pic>
          <p:nvPicPr>
            <p:cNvPr id="3" name="Picture 39">
              <a:extLst>
                <a:ext uri="{FF2B5EF4-FFF2-40B4-BE49-F238E27FC236}">
                  <a16:creationId xmlns:a16="http://schemas.microsoft.com/office/drawing/2014/main" id="{704C8D5E-26D6-7859-3B3B-A8D23071A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8" name="Straight Connector 45">
              <a:extLst>
                <a:ext uri="{FF2B5EF4-FFF2-40B4-BE49-F238E27FC236}">
                  <a16:creationId xmlns:a16="http://schemas.microsoft.com/office/drawing/2014/main" id="{1B6162DC-224B-2CBB-7A00-A3E787535FF0}"/>
                </a:ext>
              </a:extLst>
            </p:cNvPr>
            <p:cNvCxnSpPr>
              <a:cxnSpLocks/>
            </p:cNvCxnSpPr>
            <p:nvPr/>
          </p:nvCxnSpPr>
          <p:spPr>
            <a:xfrm>
              <a:off x="8742808" y="6134394"/>
              <a:ext cx="76635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2315B5F-41F1-1A4F-B637-FF39D5FA78D9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B08C4C-1FA2-1A48-AFC6-CE0DC0725D07}"/>
              </a:ext>
            </a:extLst>
          </p:cNvPr>
          <p:cNvGrpSpPr/>
          <p:nvPr/>
        </p:nvGrpSpPr>
        <p:grpSpPr>
          <a:xfrm>
            <a:off x="7308641" y="4969390"/>
            <a:ext cx="1244345" cy="1165004"/>
            <a:chOff x="7353245" y="4969390"/>
            <a:chExt cx="1244345" cy="116500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9C9B63-70F9-BD40-A6B7-0CB672E4C07B}"/>
                </a:ext>
              </a:extLst>
            </p:cNvPr>
            <p:cNvCxnSpPr>
              <a:cxnSpLocks/>
            </p:cNvCxnSpPr>
            <p:nvPr/>
          </p:nvCxnSpPr>
          <p:spPr>
            <a:xfrm>
              <a:off x="7530328" y="6134394"/>
              <a:ext cx="8817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Imatge 9">
              <a:extLst>
                <a:ext uri="{FF2B5EF4-FFF2-40B4-BE49-F238E27FC236}">
                  <a16:creationId xmlns:a16="http://schemas.microsoft.com/office/drawing/2014/main" id="{4E147876-F51B-F948-A33A-E57B2887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3245" y="4969390"/>
              <a:ext cx="1244345" cy="110420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912192-B44E-C447-BDBC-302B5B2F486E}"/>
              </a:ext>
            </a:extLst>
          </p:cNvPr>
          <p:cNvGrpSpPr/>
          <p:nvPr/>
        </p:nvGrpSpPr>
        <p:grpSpPr>
          <a:xfrm>
            <a:off x="2632682" y="5480507"/>
            <a:ext cx="915899" cy="653887"/>
            <a:chOff x="3099694" y="5480507"/>
            <a:chExt cx="915899" cy="6538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8CD6264-2FB6-CE46-B349-43C8C7E12C66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FA12C9E-1C7B-194F-923D-803EBF53F501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EA93F49-CBD3-024F-8F6D-55A4B5D340C9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72F33EB-4D22-E840-88BA-934F8B56A693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E150A8-F006-E84F-8611-531347432DC8}"/>
              </a:ext>
            </a:extLst>
          </p:cNvPr>
          <p:cNvGrpSpPr/>
          <p:nvPr/>
        </p:nvGrpSpPr>
        <p:grpSpPr>
          <a:xfrm>
            <a:off x="6254262" y="5355146"/>
            <a:ext cx="793963" cy="779248"/>
            <a:chOff x="5948762" y="5355146"/>
            <a:chExt cx="793963" cy="7792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DAEB4AF-5B25-C648-B7A5-70D737EB7D46}"/>
                </a:ext>
              </a:extLst>
            </p:cNvPr>
            <p:cNvGrpSpPr/>
            <p:nvPr/>
          </p:nvGrpSpPr>
          <p:grpSpPr>
            <a:xfrm>
              <a:off x="5948762" y="5371330"/>
              <a:ext cx="793963" cy="763064"/>
              <a:chOff x="3857387" y="5371330"/>
              <a:chExt cx="793963" cy="763064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E235700-8E64-E04D-9A4A-A7EBE475EF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161" y="6134394"/>
                <a:ext cx="73573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65CC1A8-001B-5340-A71D-817C622B3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45" name="Straight Arrow Connector 24">
              <a:extLst>
                <a:ext uri="{FF2B5EF4-FFF2-40B4-BE49-F238E27FC236}">
                  <a16:creationId xmlns:a16="http://schemas.microsoft.com/office/drawing/2014/main" id="{A9561833-1204-3B40-8E3A-CF6442CAF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5537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</a:t>
            </a:r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PASSADÍS DE LA PLANTA –2, A LA DRETA, HI HA L’ESPAI HIPÀTIA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ESPAI </a:t>
              </a:r>
              <a:b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ca-ES" sz="3300" cap="all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HIPàTIA</a:t>
              </a:r>
              <a:endParaRPr lang="ca-ES" sz="33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45">
            <a:extLst>
              <a:ext uri="{FF2B5EF4-FFF2-40B4-BE49-F238E27FC236}">
                <a16:creationId xmlns:a16="http://schemas.microsoft.com/office/drawing/2014/main" id="{AF586357-C920-40B6-089D-1E3F7ECF01CC}"/>
              </a:ext>
            </a:extLst>
          </p:cNvPr>
          <p:cNvGrpSpPr/>
          <p:nvPr/>
        </p:nvGrpSpPr>
        <p:grpSpPr>
          <a:xfrm>
            <a:off x="5524155" y="5320705"/>
            <a:ext cx="1029378" cy="813689"/>
            <a:chOff x="4293710" y="5320705"/>
            <a:chExt cx="1029378" cy="813689"/>
          </a:xfrm>
        </p:grpSpPr>
        <p:cxnSp>
          <p:nvCxnSpPr>
            <p:cNvPr id="5" name="Straight Connector 46">
              <a:extLst>
                <a:ext uri="{FF2B5EF4-FFF2-40B4-BE49-F238E27FC236}">
                  <a16:creationId xmlns:a16="http://schemas.microsoft.com/office/drawing/2014/main" id="{E46A189A-1B20-9C17-924C-2C919737AA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8189" y="6134394"/>
              <a:ext cx="69914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7">
              <a:extLst>
                <a:ext uri="{FF2B5EF4-FFF2-40B4-BE49-F238E27FC236}">
                  <a16:creationId xmlns:a16="http://schemas.microsoft.com/office/drawing/2014/main" id="{502EFE4A-7339-4F4B-8167-AA044FFF1FCE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93710" y="5320705"/>
              <a:ext cx="1029378" cy="734862"/>
              <a:chOff x="4890374" y="5724275"/>
              <a:chExt cx="905568" cy="647058"/>
            </a:xfrm>
          </p:grpSpPr>
          <p:pic>
            <p:nvPicPr>
              <p:cNvPr id="9" name="Picture 48">
                <a:extLst>
                  <a:ext uri="{FF2B5EF4-FFF2-40B4-BE49-F238E27FC236}">
                    <a16:creationId xmlns:a16="http://schemas.microsoft.com/office/drawing/2014/main" id="{3BA89ABA-9E44-7CDF-4C0A-8A1A20955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10" name="Picture 49">
                <a:extLst>
                  <a:ext uri="{FF2B5EF4-FFF2-40B4-BE49-F238E27FC236}">
                    <a16:creationId xmlns:a16="http://schemas.microsoft.com/office/drawing/2014/main" id="{77716904-0BD4-4955-8181-B2CE7BC93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11" name="Picture 50">
                <a:extLst>
                  <a:ext uri="{FF2B5EF4-FFF2-40B4-BE49-F238E27FC236}">
                    <a16:creationId xmlns:a16="http://schemas.microsoft.com/office/drawing/2014/main" id="{4507C0A7-742B-53FB-72B3-A913A6C0B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B0591DF-8F13-B54C-BF61-3EF434F339A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58D83F-3F52-5A47-B020-2B88B3200A02}"/>
              </a:ext>
            </a:extLst>
          </p:cNvPr>
          <p:cNvGrpSpPr/>
          <p:nvPr/>
        </p:nvGrpSpPr>
        <p:grpSpPr>
          <a:xfrm>
            <a:off x="1828532" y="5314368"/>
            <a:ext cx="1081936" cy="820026"/>
            <a:chOff x="1828532" y="5314368"/>
            <a:chExt cx="1081936" cy="820026"/>
          </a:xfrm>
        </p:grpSpPr>
        <p:cxnSp>
          <p:nvCxnSpPr>
            <p:cNvPr id="24" name="Straight Connector 70">
              <a:extLst>
                <a:ext uri="{FF2B5EF4-FFF2-40B4-BE49-F238E27FC236}">
                  <a16:creationId xmlns:a16="http://schemas.microsoft.com/office/drawing/2014/main" id="{D8961848-81B2-9A48-BCD0-805F87C185D5}"/>
                </a:ext>
              </a:extLst>
            </p:cNvPr>
            <p:cNvCxnSpPr>
              <a:cxnSpLocks/>
            </p:cNvCxnSpPr>
            <p:nvPr/>
          </p:nvCxnSpPr>
          <p:spPr>
            <a:xfrm>
              <a:off x="1828532" y="6134394"/>
              <a:ext cx="10819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3B899F-1C02-A940-96C7-AF95A738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4165" y="5314368"/>
              <a:ext cx="630670" cy="685172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B670DC0-D249-4A46-94A3-ADE7D412C57B}"/>
              </a:ext>
            </a:extLst>
          </p:cNvPr>
          <p:cNvCxnSpPr>
            <a:cxnSpLocks/>
          </p:cNvCxnSpPr>
          <p:nvPr/>
        </p:nvCxnSpPr>
        <p:spPr>
          <a:xfrm>
            <a:off x="7619541" y="6134394"/>
            <a:ext cx="19705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5BC11-ECE4-B64D-9E41-621275721B3E}"/>
              </a:ext>
            </a:extLst>
          </p:cNvPr>
          <p:cNvGrpSpPr/>
          <p:nvPr/>
        </p:nvGrpSpPr>
        <p:grpSpPr>
          <a:xfrm>
            <a:off x="3769132" y="5323737"/>
            <a:ext cx="1238314" cy="810657"/>
            <a:chOff x="8153044" y="5323737"/>
            <a:chExt cx="1238314" cy="81065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724125-733F-4A49-9130-5AD4BF57C06F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0E49650-E83F-3148-9935-835EE607A6A6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9BE9197-FAF7-0F49-9BC3-DA9F3AD2C502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F6B8CD6B-EEED-7745-9A61-34BD14C45032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BE851ADD-63C8-464E-9773-7FE22566F3A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2" name="Rounded Rectangle 51">
                    <a:extLst>
                      <a:ext uri="{FF2B5EF4-FFF2-40B4-BE49-F238E27FC236}">
                        <a16:creationId xmlns:a16="http://schemas.microsoft.com/office/drawing/2014/main" id="{E3B81123-95C1-4E47-9BA2-94F193868EE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9C310310-0C0E-EE41-96A7-148D090D4AC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2A1CE76B-7341-C84D-B5C5-EFEFAA121D6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95F40A41-D204-1145-914D-824B2373505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93C40492-75AF-0D4E-839E-A0BD6639A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8" name="Picture 73">
                <a:extLst>
                  <a:ext uri="{FF2B5EF4-FFF2-40B4-BE49-F238E27FC236}">
                    <a16:creationId xmlns:a16="http://schemas.microsoft.com/office/drawing/2014/main" id="{E3AEA50B-EC18-C245-B18F-835DD1FA5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8BAC744-0604-6647-B9FC-5DD8741BB6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2101"/>
            <a:ext cx="6152401" cy="43335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70C755-59A7-5841-8DD1-30DA587DB7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56"/>
          <a:stretch/>
        </p:blipFill>
        <p:spPr>
          <a:xfrm>
            <a:off x="7719900" y="4969390"/>
            <a:ext cx="1870151" cy="1102046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03A4409-F135-0246-A4E9-EE110EF44186}"/>
              </a:ext>
            </a:extLst>
          </p:cNvPr>
          <p:cNvGrpSpPr/>
          <p:nvPr/>
        </p:nvGrpSpPr>
        <p:grpSpPr>
          <a:xfrm>
            <a:off x="6496076" y="5314368"/>
            <a:ext cx="1081168" cy="820026"/>
            <a:chOff x="5132366" y="5314368"/>
            <a:chExt cx="1081168" cy="82002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ADDC0CC-F076-BD43-B9B2-FB161E841274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C3991A4-3E0C-654D-9289-27F91BB55751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752A2E9-4539-F840-AEDA-BFFF0DBE1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782E2792-92C8-CB4C-B3D5-DF497F797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22648D20-9157-A94E-9500-68F4E5FB5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23018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DARRERE DE L’ESPAI HIPÀTIA HI HA EL MICRÀRIUM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MICRÀRIUM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7CC668-53D1-8641-B1F1-6108E4807AAC}"/>
              </a:ext>
            </a:extLst>
          </p:cNvPr>
          <p:cNvGrpSpPr/>
          <p:nvPr/>
        </p:nvGrpSpPr>
        <p:grpSpPr>
          <a:xfrm>
            <a:off x="2334993" y="5481794"/>
            <a:ext cx="1087972" cy="652600"/>
            <a:chOff x="2334993" y="5481794"/>
            <a:chExt cx="1087972" cy="652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AA87A2-E577-FD41-B202-BB48C2F5E90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993" y="6134394"/>
              <a:ext cx="10879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78EA5B-3158-7947-B52C-AE71E57AB64F}"/>
                </a:ext>
              </a:extLst>
            </p:cNvPr>
            <p:cNvGrpSpPr/>
            <p:nvPr/>
          </p:nvGrpSpPr>
          <p:grpSpPr>
            <a:xfrm>
              <a:off x="2554458" y="5481794"/>
              <a:ext cx="649043" cy="430430"/>
              <a:chOff x="9186534" y="5886192"/>
              <a:chExt cx="361323" cy="23962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CB0C085-F16B-F24F-AAAB-2A0331B7ACC7}"/>
                  </a:ext>
                </a:extLst>
              </p:cNvPr>
              <p:cNvSpPr/>
              <p:nvPr/>
            </p:nvSpPr>
            <p:spPr>
              <a:xfrm>
                <a:off x="9308236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0D02052-92E3-A54A-BDE9-7FF2ACF63A12}"/>
                  </a:ext>
                </a:extLst>
              </p:cNvPr>
              <p:cNvSpPr/>
              <p:nvPr/>
            </p:nvSpPr>
            <p:spPr>
              <a:xfrm>
                <a:off x="9186534" y="5886192"/>
                <a:ext cx="239621" cy="2396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7F0447C-D95E-8043-A462-E442609EEDC7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B1332E-06DA-D445-AFF1-08FC943A1F9D}"/>
              </a:ext>
            </a:extLst>
          </p:cNvPr>
          <p:cNvCxnSpPr>
            <a:cxnSpLocks/>
          </p:cNvCxnSpPr>
          <p:nvPr/>
        </p:nvCxnSpPr>
        <p:spPr>
          <a:xfrm>
            <a:off x="3851424" y="6134394"/>
            <a:ext cx="181578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DEA36C9A-F6C8-5640-B478-7B85D5721D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7"/>
            <a:ext cx="6152401" cy="4334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A259EE-0D3A-2E4D-884B-E325A193C3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879" y="4969390"/>
            <a:ext cx="1657539" cy="110204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FA96E8-0764-8246-9E87-0043B3358D4A}"/>
              </a:ext>
            </a:extLst>
          </p:cNvPr>
          <p:cNvCxnSpPr>
            <a:cxnSpLocks/>
          </p:cNvCxnSpPr>
          <p:nvPr/>
        </p:nvCxnSpPr>
        <p:spPr>
          <a:xfrm>
            <a:off x="6851102" y="6134394"/>
            <a:ext cx="15011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42B92D1E-75B0-1B4B-98DD-EAAE0811C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202" y="4968798"/>
            <a:ext cx="1501161" cy="11057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586E22C-CCD8-194B-8490-EEE9355F58D5}"/>
              </a:ext>
            </a:extLst>
          </p:cNvPr>
          <p:cNvGrpSpPr/>
          <p:nvPr/>
        </p:nvGrpSpPr>
        <p:grpSpPr>
          <a:xfrm>
            <a:off x="5587759" y="5314368"/>
            <a:ext cx="1081168" cy="820026"/>
            <a:chOff x="5132366" y="5314368"/>
            <a:chExt cx="1081168" cy="82002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AB3FAAD-E735-EF47-9D90-14C0D4B7944E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1D20341-6CF1-EB4B-8803-E2D24841D0F7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0AD9481-D4C6-B543-966D-E6CF8EBEC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87E9E76-538A-B849-A1BA-132E47997A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4FF1896-1FEA-934C-B482-EB9348945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84153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50" dirty="0">
                <a:latin typeface="Calibri" charset="0"/>
                <a:ea typeface="Calibri" charset="0"/>
                <a:cs typeface="Calibri" charset="0"/>
              </a:rPr>
              <a:t>AL COSTAT DEL MICRÀRIUM HI HA EL CREACTIVITY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CREACTIVITY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6730EDA-0D87-A841-B8F4-1E3AC2AE6200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B37111-96B7-9D4E-900D-8E91D9F44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9"/>
            <a:ext cx="6152402" cy="433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FD777B-581C-CC44-A2A2-47F8706A89CE}"/>
              </a:ext>
            </a:extLst>
          </p:cNvPr>
          <p:cNvGrpSpPr/>
          <p:nvPr/>
        </p:nvGrpSpPr>
        <p:grpSpPr>
          <a:xfrm>
            <a:off x="4179465" y="4968798"/>
            <a:ext cx="1440750" cy="1165596"/>
            <a:chOff x="4648450" y="4968798"/>
            <a:chExt cx="1440750" cy="116559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E4FF1-DF60-8F4A-8A5F-5C8F37892604}"/>
                </a:ext>
              </a:extLst>
            </p:cNvPr>
            <p:cNvCxnSpPr>
              <a:cxnSpLocks/>
            </p:cNvCxnSpPr>
            <p:nvPr/>
          </p:nvCxnSpPr>
          <p:spPr>
            <a:xfrm>
              <a:off x="4648450" y="6134394"/>
              <a:ext cx="14407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EA271ED-51E5-4143-97C5-E6E42AB3A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9551" y="4968798"/>
              <a:ext cx="1250498" cy="11057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C8DF29-57AF-C840-B0CE-47CB6C974DDB}"/>
              </a:ext>
            </a:extLst>
          </p:cNvPr>
          <p:cNvGrpSpPr/>
          <p:nvPr/>
        </p:nvGrpSpPr>
        <p:grpSpPr>
          <a:xfrm>
            <a:off x="6792849" y="4968797"/>
            <a:ext cx="1552047" cy="1165597"/>
            <a:chOff x="7191352" y="4968797"/>
            <a:chExt cx="1552047" cy="1165597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7192832" y="6134394"/>
              <a:ext cx="15505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E06F02-0DB5-9341-AED0-6AA49B321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1352" y="4968797"/>
              <a:ext cx="1550567" cy="110578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CF5E0E-FABA-834C-BC90-A1A10086E666}"/>
              </a:ext>
            </a:extLst>
          </p:cNvPr>
          <p:cNvGrpSpPr/>
          <p:nvPr/>
        </p:nvGrpSpPr>
        <p:grpSpPr>
          <a:xfrm>
            <a:off x="5530970" y="5314368"/>
            <a:ext cx="1081168" cy="820026"/>
            <a:chOff x="5132366" y="5314368"/>
            <a:chExt cx="1081168" cy="82002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8932EF-146F-CF47-8272-8AB19B1B4E96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9A544F-1B6F-8644-B006-0DED42F9989B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5B9DCDA-8894-4244-B0DF-0A484083B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670F095-6D15-9646-B1C6-3AD9B4F3D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16C18B0-A680-7549-AFA7-95AC72698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80481EE-A284-CB49-9E78-58774634B45A}"/>
              </a:ext>
            </a:extLst>
          </p:cNvPr>
          <p:cNvGrpSpPr/>
          <p:nvPr/>
        </p:nvGrpSpPr>
        <p:grpSpPr>
          <a:xfrm>
            <a:off x="2688437" y="5480507"/>
            <a:ext cx="915899" cy="653887"/>
            <a:chOff x="3099694" y="5480507"/>
            <a:chExt cx="915899" cy="65388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FFDE7F2-E2E3-E348-AA50-F707E8A6B58A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3039E3A-781E-CC42-98EF-62A38B1E2108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E8BD1B3-AFA4-FD4A-AC5A-D17EA008B399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3672EF2-B97F-4646-A5F5-39BA3CB8A2D2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168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774" y="2454163"/>
            <a:ext cx="2814113" cy="19774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100"/>
              </a:lnSpc>
            </a:pPr>
            <a:r>
              <a:rPr lang="ca-ES" sz="19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AQUESTA GUIA SERVEIX PER </a:t>
            </a:r>
            <a:r>
              <a:rPr lang="ca-ES" sz="19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SABER COM POTS ACCEDIR AL MUSEU DE LA CIÈNCIA COSMOCAIXA</a:t>
            </a:r>
            <a:r>
              <a:rPr lang="ca-ES" sz="19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POTSER L’HAURÀS D’usar AMB L’AJUDA D’UNA PERSONA DE SUPORT.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140" y="1521368"/>
            <a:ext cx="753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B448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60CF3A-8F54-AC48-B8DA-BD89E7C3548D}"/>
              </a:ext>
            </a:extLst>
          </p:cNvPr>
          <p:cNvGrpSpPr/>
          <p:nvPr/>
        </p:nvGrpSpPr>
        <p:grpSpPr>
          <a:xfrm>
            <a:off x="843376" y="2275968"/>
            <a:ext cx="2699876" cy="2370338"/>
            <a:chOff x="843376" y="2275968"/>
            <a:chExt cx="2432483" cy="2370338"/>
          </a:xfrm>
        </p:grpSpPr>
        <p:cxnSp>
          <p:nvCxnSpPr>
            <p:cNvPr id="9" name="Conector recto 9">
              <a:extLst>
                <a:ext uri="{FF2B5EF4-FFF2-40B4-BE49-F238E27FC236}">
                  <a16:creationId xmlns:a16="http://schemas.microsoft.com/office/drawing/2014/main" id="{76F751AF-18BA-F446-A561-485E9D0FDF15}"/>
                </a:ext>
              </a:extLst>
            </p:cNvPr>
            <p:cNvCxnSpPr>
              <a:cxnSpLocks/>
            </p:cNvCxnSpPr>
            <p:nvPr/>
          </p:nvCxnSpPr>
          <p:spPr>
            <a:xfrm>
              <a:off x="843376" y="2275968"/>
              <a:ext cx="2432483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76F751AF-18BA-F446-A561-485E9D0FDF15}"/>
                </a:ext>
              </a:extLst>
            </p:cNvPr>
            <p:cNvCxnSpPr>
              <a:cxnSpLocks/>
            </p:cNvCxnSpPr>
            <p:nvPr/>
          </p:nvCxnSpPr>
          <p:spPr>
            <a:xfrm>
              <a:off x="843376" y="4646306"/>
              <a:ext cx="2432483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7192085" y="1521368"/>
            <a:ext cx="753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B448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cxnSp>
        <p:nvCxnSpPr>
          <p:cNvPr id="25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7297443" y="2275968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7297443" y="4646306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155D979-409D-4241-8C70-337FDF3FC2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90" y="4824977"/>
            <a:ext cx="705281" cy="705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E672BE-3837-8B48-A495-184A7F0756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443" y="4860986"/>
            <a:ext cx="736899" cy="7368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95E11C2-1D78-5A48-BCFC-AF2039EE0604}"/>
              </a:ext>
            </a:extLst>
          </p:cNvPr>
          <p:cNvSpPr/>
          <p:nvPr/>
        </p:nvSpPr>
        <p:spPr>
          <a:xfrm>
            <a:off x="7192085" y="2454163"/>
            <a:ext cx="2478857" cy="19774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100"/>
              </a:lnSpc>
            </a:pPr>
            <a:r>
              <a:rPr lang="ca-E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POTS PORTAR LA GUIA A LA PANTALLA DEL MÒBIL O TAULETA. </a:t>
            </a:r>
          </a:p>
          <a:p>
            <a:pPr>
              <a:lnSpc>
                <a:spcPts val="2100"/>
              </a:lnSpc>
            </a:pPr>
            <a:r>
              <a:rPr lang="ca-E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TAMBÉ POTS IMPRIMIR TOTA LA GUIA O NOMÉS UNA PART I PORTAR-LA AMB TU.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7BA6E4-0FB0-E94D-BA9F-94CA6DECEDA4}"/>
              </a:ext>
            </a:extLst>
          </p:cNvPr>
          <p:cNvGrpSpPr/>
          <p:nvPr/>
        </p:nvGrpSpPr>
        <p:grpSpPr>
          <a:xfrm>
            <a:off x="4175932" y="1521368"/>
            <a:ext cx="2382815" cy="3997304"/>
            <a:chOff x="4055429" y="1521368"/>
            <a:chExt cx="2382815" cy="39973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265C6E-1754-8047-95AD-53D71B78CBA4}"/>
                </a:ext>
              </a:extLst>
            </p:cNvPr>
            <p:cNvSpPr/>
            <p:nvPr/>
          </p:nvSpPr>
          <p:spPr>
            <a:xfrm>
              <a:off x="4082064" y="2454163"/>
              <a:ext cx="2250822" cy="197746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ts val="2100"/>
                </a:lnSpc>
              </a:pPr>
              <a:r>
                <a:rPr lang="ca-ES" sz="1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AQUESTA GUIA </a:t>
              </a:r>
              <a:r>
                <a:rPr lang="ca-E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ES POT EDITAR PERQUÈ L’ADAPTIS A LES TEVES NECESSITATS</a:t>
              </a:r>
              <a:r>
                <a:rPr lang="ca-ES" sz="1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. LA POTS CANVIAR, REDUIR O AMPLIAR.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661AEE-1FC3-1441-8784-31705B203455}"/>
                </a:ext>
              </a:extLst>
            </p:cNvPr>
            <p:cNvSpPr/>
            <p:nvPr/>
          </p:nvSpPr>
          <p:spPr>
            <a:xfrm>
              <a:off x="4055429" y="1521368"/>
              <a:ext cx="75343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dirty="0">
                  <a:solidFill>
                    <a:srgbClr val="B44800"/>
                  </a:solidFill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  <p:cxnSp>
          <p:nvCxnSpPr>
            <p:cNvPr id="30" name="Conector recto 9">
              <a:extLst>
                <a:ext uri="{FF2B5EF4-FFF2-40B4-BE49-F238E27FC236}">
                  <a16:creationId xmlns:a16="http://schemas.microsoft.com/office/drawing/2014/main" id="{52ADC18D-671D-CE44-A2DF-381447B10307}"/>
                </a:ext>
              </a:extLst>
            </p:cNvPr>
            <p:cNvCxnSpPr>
              <a:cxnSpLocks/>
            </p:cNvCxnSpPr>
            <p:nvPr/>
          </p:nvCxnSpPr>
          <p:spPr>
            <a:xfrm>
              <a:off x="4178543" y="2275968"/>
              <a:ext cx="2259701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9">
              <a:extLst>
                <a:ext uri="{FF2B5EF4-FFF2-40B4-BE49-F238E27FC236}">
                  <a16:creationId xmlns:a16="http://schemas.microsoft.com/office/drawing/2014/main" id="{241A242C-9AEB-D542-87A1-FC050B4B4A80}"/>
                </a:ext>
              </a:extLst>
            </p:cNvPr>
            <p:cNvCxnSpPr>
              <a:cxnSpLocks/>
            </p:cNvCxnSpPr>
            <p:nvPr/>
          </p:nvCxnSpPr>
          <p:spPr>
            <a:xfrm>
              <a:off x="4178543" y="4646306"/>
              <a:ext cx="2259701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F197A9E-1FC2-634E-844B-13E5F486B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544" y="4860986"/>
              <a:ext cx="657686" cy="657686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49D4ADD-0299-F640-93E8-45473B83E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005" y="6271211"/>
            <a:ext cx="2462400" cy="8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81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COSTAT DEL CREACTIVITY HI HA EL PLANETARI BOMBOLLA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PLANETARI BOMBOLLA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B7AFBD7-5EF6-D446-BE93-8B5AABE3508B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10A133-C1DE-8A4D-8B5A-34F35B8E77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962"/>
            <a:ext cx="6152400" cy="433366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458216-E106-6F4D-946C-46F5A8D5DA81}"/>
              </a:ext>
            </a:extLst>
          </p:cNvPr>
          <p:cNvCxnSpPr>
            <a:cxnSpLocks/>
          </p:cNvCxnSpPr>
          <p:nvPr/>
        </p:nvCxnSpPr>
        <p:spPr>
          <a:xfrm>
            <a:off x="3521474" y="6134394"/>
            <a:ext cx="15505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A941637-F0A3-CF4A-83EF-E4D7D7C6B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994" y="4968797"/>
            <a:ext cx="1211186" cy="11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B7A549A-2AAF-8849-AED2-03237D1154CA}"/>
              </a:ext>
            </a:extLst>
          </p:cNvPr>
          <p:cNvGrpSpPr/>
          <p:nvPr/>
        </p:nvGrpSpPr>
        <p:grpSpPr>
          <a:xfrm>
            <a:off x="6222246" y="4968392"/>
            <a:ext cx="2760061" cy="1166002"/>
            <a:chOff x="6233398" y="4968392"/>
            <a:chExt cx="2642762" cy="1166002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6233398" y="6134394"/>
              <a:ext cx="264276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F12A0B1-F7BF-4B46-AA26-2FD21DA24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3398" y="4968392"/>
              <a:ext cx="2642762" cy="110560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70756D-0F38-5949-A323-58CFCEB1461F}"/>
              </a:ext>
            </a:extLst>
          </p:cNvPr>
          <p:cNvGrpSpPr/>
          <p:nvPr/>
        </p:nvGrpSpPr>
        <p:grpSpPr>
          <a:xfrm>
            <a:off x="2051668" y="5480507"/>
            <a:ext cx="915899" cy="653887"/>
            <a:chOff x="3099694" y="5480507"/>
            <a:chExt cx="915899" cy="65388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A8E65FF-45BB-CA41-9C0F-DB1F903B12AC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39A0967-6673-8D4B-9EF8-4F2BA1EDD19F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520D2A7-D558-194F-BAF3-A3F9BD3074CE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B90AC62-BFD4-CE47-8EB5-FFFDC931523F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F899C0-4657-3D4F-9F4B-8E9FC9B68723}"/>
              </a:ext>
            </a:extLst>
          </p:cNvPr>
          <p:cNvGrpSpPr/>
          <p:nvPr/>
        </p:nvGrpSpPr>
        <p:grpSpPr>
          <a:xfrm>
            <a:off x="4971682" y="5314368"/>
            <a:ext cx="1081168" cy="820026"/>
            <a:chOff x="5132366" y="5314368"/>
            <a:chExt cx="1081168" cy="82002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A9EF44E-C649-9B49-9CDB-6E26731EE692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CCB548-9B27-3F4A-A5A7-8C31B6B1D890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98702D8-8AEC-6B4C-A410-0BB0AD743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F5095F9-1217-2A41-9F43-EFC5AC129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08867FE-9232-644D-A620-06618FC35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8391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FINAL DE LA PLANTA –2 HI HA EL PLANETARI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PLANETARI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799BFB-6C2C-D447-A273-206D03B5BDF7}"/>
              </a:ext>
            </a:extLst>
          </p:cNvPr>
          <p:cNvGrpSpPr/>
          <p:nvPr/>
        </p:nvGrpSpPr>
        <p:grpSpPr>
          <a:xfrm>
            <a:off x="2895268" y="5446420"/>
            <a:ext cx="679836" cy="687984"/>
            <a:chOff x="935531" y="5446420"/>
            <a:chExt cx="679836" cy="687984"/>
          </a:xfrm>
        </p:grpSpPr>
        <p:cxnSp>
          <p:nvCxnSpPr>
            <p:cNvPr id="26" name="Straight Connector 22">
              <a:extLst>
                <a:ext uri="{FF2B5EF4-FFF2-40B4-BE49-F238E27FC236}">
                  <a16:creationId xmlns:a16="http://schemas.microsoft.com/office/drawing/2014/main" id="{C984DD58-7C41-F041-AB74-BD85A6A02BEF}"/>
                </a:ext>
              </a:extLst>
            </p:cNvPr>
            <p:cNvCxnSpPr>
              <a:cxnSpLocks/>
            </p:cNvCxnSpPr>
            <p:nvPr/>
          </p:nvCxnSpPr>
          <p:spPr>
            <a:xfrm>
              <a:off x="935531" y="6134404"/>
              <a:ext cx="6798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3">
              <a:extLst>
                <a:ext uri="{FF2B5EF4-FFF2-40B4-BE49-F238E27FC236}">
                  <a16:creationId xmlns:a16="http://schemas.microsoft.com/office/drawing/2014/main" id="{917ED224-F473-5244-8DB2-3692A43672BE}"/>
                </a:ext>
              </a:extLst>
            </p:cNvPr>
            <p:cNvGrpSpPr/>
            <p:nvPr/>
          </p:nvGrpSpPr>
          <p:grpSpPr>
            <a:xfrm rot="16200000">
              <a:off x="991662" y="5393311"/>
              <a:ext cx="556082" cy="662300"/>
              <a:chOff x="3324285" y="5373710"/>
              <a:chExt cx="611892" cy="728770"/>
            </a:xfrm>
          </p:grpSpPr>
          <p:cxnSp>
            <p:nvCxnSpPr>
              <p:cNvPr id="31" name="Straight Arrow Connector 24">
                <a:extLst>
                  <a:ext uri="{FF2B5EF4-FFF2-40B4-BE49-F238E27FC236}">
                    <a16:creationId xmlns:a16="http://schemas.microsoft.com/office/drawing/2014/main" id="{A34CC3ED-7F99-0446-B3AC-98BCD9EF2ED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CDFD6A6A-5EF8-0043-822B-C02B38FC6F95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6FB57-4127-B04D-ACBF-BD90E2E6CDD4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91763E-6AE4-EF4B-9218-A29CF8DD82BD}"/>
              </a:ext>
            </a:extLst>
          </p:cNvPr>
          <p:cNvGrpSpPr/>
          <p:nvPr/>
        </p:nvGrpSpPr>
        <p:grpSpPr>
          <a:xfrm>
            <a:off x="4393705" y="5323737"/>
            <a:ext cx="1238314" cy="810657"/>
            <a:chOff x="8153044" y="5323737"/>
            <a:chExt cx="1238314" cy="81065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02977E-89E2-8345-880E-2DCFA5B51B9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C37C7DE-0B4B-2B46-A55C-90A6F8233B8F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CA4F72E-1919-4842-8A40-D1839A572EB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4040BC0E-EFAE-DC40-BA67-E4C92CF16809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5CAA40C4-5507-DC4F-B581-738238A9F01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6D2D249F-FDF1-7240-917F-84F38233D26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EA71C5E6-50D1-B849-BE2A-792594DAC59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5D72AE89-F911-C644-9C29-54AB384B711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5DAB0DA3-CD02-C647-84DA-8725920265C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0EE979F7-38E2-DE44-A97D-9E6B2BAFE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73">
                <a:extLst>
                  <a:ext uri="{FF2B5EF4-FFF2-40B4-BE49-F238E27FC236}">
                    <a16:creationId xmlns:a16="http://schemas.microsoft.com/office/drawing/2014/main" id="{AE72F61A-F6EF-6C48-901E-5F607BBD6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6A0B9A3-E39B-AE43-B11F-DBEDEDB8AB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1" y="281229"/>
            <a:ext cx="6152400" cy="433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111A1F-59D5-B54F-B4F1-6B3700761B52}"/>
              </a:ext>
            </a:extLst>
          </p:cNvPr>
          <p:cNvGrpSpPr/>
          <p:nvPr/>
        </p:nvGrpSpPr>
        <p:grpSpPr>
          <a:xfrm>
            <a:off x="6824043" y="5036383"/>
            <a:ext cx="1327498" cy="1098011"/>
            <a:chOff x="6701616" y="5036383"/>
            <a:chExt cx="1449925" cy="1098011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6704779" y="6134394"/>
              <a:ext cx="144676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5D808A-8071-9B4C-ABFA-0BDFCA22E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19"/>
            <a:stretch/>
          </p:blipFill>
          <p:spPr>
            <a:xfrm>
              <a:off x="6701616" y="5036383"/>
              <a:ext cx="1446762" cy="101702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C2C494-5D77-324C-A506-694F576506E9}"/>
              </a:ext>
            </a:extLst>
          </p:cNvPr>
          <p:cNvGrpSpPr/>
          <p:nvPr/>
        </p:nvGrpSpPr>
        <p:grpSpPr>
          <a:xfrm>
            <a:off x="5564423" y="5314368"/>
            <a:ext cx="1081168" cy="820026"/>
            <a:chOff x="5132366" y="5314368"/>
            <a:chExt cx="1081168" cy="82002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77BBE8B-A8D5-2147-99ED-B09E25927979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D85B584-189D-DE4F-BBAC-9533F4F4FB1E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BF36588-EBB8-F348-99D1-1C2E36137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B29612F-429D-9D44-9999-9E86F85C9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095F4F53-B12F-8142-86F1-4CF920BF7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96859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  <a:t>A LA PLANTA –3 Hi ha un altre Accés A L'àgora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ÀGORA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E3F34FA-FD61-7F47-BB36-71BDFB5243EE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–3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B3066F-1748-C84E-9E39-A9A6316912A7}"/>
              </a:ext>
            </a:extLst>
          </p:cNvPr>
          <p:cNvGrpSpPr/>
          <p:nvPr/>
        </p:nvGrpSpPr>
        <p:grpSpPr>
          <a:xfrm>
            <a:off x="2917094" y="5323737"/>
            <a:ext cx="1238314" cy="810657"/>
            <a:chOff x="8153044" y="5323737"/>
            <a:chExt cx="1238314" cy="8106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0B586B3-3E50-9F48-992D-34ED22EF00D3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9E7715A-72A6-DE46-92C8-7495BDC225A3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44435F9-BC2D-1949-9BCC-9EBEB7736ECA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350E77F5-3C09-1A43-A758-92E4BAFE223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E3E76175-7AB9-D148-976E-DCC5D0189F3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61136279-28CF-2D41-A1EF-19D55E69313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A936C8C2-696F-EF41-8400-75581723970B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E0BE0D6D-D987-B84F-BB02-CC68D8ED4DF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A6E961B9-6D9D-B841-85EE-3D6782AEAD3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C078CE9-9038-B645-85AF-ACA5283B2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73">
                <a:extLst>
                  <a:ext uri="{FF2B5EF4-FFF2-40B4-BE49-F238E27FC236}">
                    <a16:creationId xmlns:a16="http://schemas.microsoft.com/office/drawing/2014/main" id="{1F4E0667-339E-F54D-A851-989CAD9D3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683873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38913C-18E6-064C-8162-0BE8628F6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245601" y="281229"/>
            <a:ext cx="6152400" cy="43365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3AD5939-115A-B24E-8DED-9584FC281BA1}"/>
              </a:ext>
            </a:extLst>
          </p:cNvPr>
          <p:cNvGrpSpPr/>
          <p:nvPr/>
        </p:nvGrpSpPr>
        <p:grpSpPr>
          <a:xfrm>
            <a:off x="4074811" y="5314368"/>
            <a:ext cx="1081168" cy="820026"/>
            <a:chOff x="5132366" y="5314368"/>
            <a:chExt cx="1081168" cy="82002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8861665-67AE-1B4A-B89F-D772B3B3917F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CECE587-99F3-C64B-99BD-64F9A2ABF9B0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0374F569-AAF5-B442-B543-2F5286A93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DD6CD8F-9360-354B-8CB2-FE89D90BE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F189F89-8B61-D347-A9C0-AA6044B8C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BE9A41D-B6F5-744C-91D3-BEAF3561E39C}"/>
              </a:ext>
            </a:extLst>
          </p:cNvPr>
          <p:cNvGrpSpPr/>
          <p:nvPr/>
        </p:nvGrpSpPr>
        <p:grpSpPr>
          <a:xfrm>
            <a:off x="7275188" y="4969390"/>
            <a:ext cx="1244345" cy="1165004"/>
            <a:chOff x="7353245" y="4969390"/>
            <a:chExt cx="1244345" cy="116500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F1FA197-6AAD-0141-A1B9-972D04DBF0B5}"/>
                </a:ext>
              </a:extLst>
            </p:cNvPr>
            <p:cNvCxnSpPr>
              <a:cxnSpLocks/>
            </p:cNvCxnSpPr>
            <p:nvPr/>
          </p:nvCxnSpPr>
          <p:spPr>
            <a:xfrm>
              <a:off x="7530328" y="6134394"/>
              <a:ext cx="8817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Imatge 9">
              <a:extLst>
                <a:ext uri="{FF2B5EF4-FFF2-40B4-BE49-F238E27FC236}">
                  <a16:creationId xmlns:a16="http://schemas.microsoft.com/office/drawing/2014/main" id="{649F40B4-D50A-0D43-8ECA-568A4BA87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3245" y="4969390"/>
              <a:ext cx="1244345" cy="1104208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580B3DC-1CB9-3D42-A13B-6A5AEF1B8AC2}"/>
              </a:ext>
            </a:extLst>
          </p:cNvPr>
          <p:cNvGrpSpPr/>
          <p:nvPr/>
        </p:nvGrpSpPr>
        <p:grpSpPr>
          <a:xfrm>
            <a:off x="6209658" y="5355146"/>
            <a:ext cx="793963" cy="779248"/>
            <a:chOff x="5948762" y="5355146"/>
            <a:chExt cx="793963" cy="77924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603A223-D3B9-E84D-B949-CB3D452040EC}"/>
                </a:ext>
              </a:extLst>
            </p:cNvPr>
            <p:cNvGrpSpPr/>
            <p:nvPr/>
          </p:nvGrpSpPr>
          <p:grpSpPr>
            <a:xfrm>
              <a:off x="5948762" y="5371330"/>
              <a:ext cx="793963" cy="763064"/>
              <a:chOff x="3857387" y="5371330"/>
              <a:chExt cx="793963" cy="763064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B4F3661-169C-C44C-A492-410AA8690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161" y="6134394"/>
                <a:ext cx="73573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429019F-6BB4-B249-9A36-D433B0CD5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61" name="Straight Arrow Connector 24">
              <a:extLst>
                <a:ext uri="{FF2B5EF4-FFF2-40B4-BE49-F238E27FC236}">
                  <a16:creationId xmlns:a16="http://schemas.microsoft.com/office/drawing/2014/main" id="{25F4A45D-C410-EB48-97DB-67A3B7CE6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000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LA PLANTA –4 HI HA LA SALA OMEGA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OMEGA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6072764" y="6134394"/>
            <a:ext cx="15658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F8B2339-BF3F-F242-9828-4BF7B2B8045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–4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1FF5C2-D21C-664A-8D3C-4190351B7FE6}"/>
              </a:ext>
            </a:extLst>
          </p:cNvPr>
          <p:cNvGrpSpPr/>
          <p:nvPr/>
        </p:nvGrpSpPr>
        <p:grpSpPr>
          <a:xfrm>
            <a:off x="3628412" y="5323737"/>
            <a:ext cx="1238314" cy="810657"/>
            <a:chOff x="8153044" y="5323737"/>
            <a:chExt cx="1238314" cy="81065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938878-9598-D24D-B762-61A6E84E7362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38398B2-771C-0940-A594-C7D9E153A7CB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2A691F4-6ADE-284A-9432-17A44AB0805C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1660C979-4EC6-1E44-998F-B31F7F86D28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48621B0F-4E25-AD44-B81D-C64B6979B83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D353DB72-1502-2147-A6C5-F627A609466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F0EBAFA5-4ACE-B341-A9C3-C0DE9BC9F98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127FE6FB-C949-504D-9953-D560D7BA751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B71A0DF9-6250-A24E-9963-562922411D5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C9059D2-804B-0442-BF62-BE180DA64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73">
                <a:extLst>
                  <a:ext uri="{FF2B5EF4-FFF2-40B4-BE49-F238E27FC236}">
                    <a16:creationId xmlns:a16="http://schemas.microsoft.com/office/drawing/2014/main" id="{174F6831-768B-E440-A885-A6A88272F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789193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6F612A-12AA-1D4D-9468-1D572FCEE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909"/>
            <a:ext cx="6152400" cy="43337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469976-7DA5-3E43-AC8B-125EDA2682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46"/>
          <a:stretch/>
        </p:blipFill>
        <p:spPr>
          <a:xfrm>
            <a:off x="6072764" y="4969628"/>
            <a:ext cx="1550707" cy="111576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B6F361E-88FB-7748-9BDC-96EEE251D0AE}"/>
              </a:ext>
            </a:extLst>
          </p:cNvPr>
          <p:cNvGrpSpPr/>
          <p:nvPr/>
        </p:nvGrpSpPr>
        <p:grpSpPr>
          <a:xfrm>
            <a:off x="4771615" y="5314368"/>
            <a:ext cx="1081168" cy="820026"/>
            <a:chOff x="5132366" y="5314368"/>
            <a:chExt cx="1081168" cy="82002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6CDB832-6BFF-7A4F-A4D7-137B0CC37EB5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9943F74-C3B8-DC49-9D9D-9F444E6FDB5A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375716B-1AD9-3D4F-BD5F-0FF4FEA21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2473B3F-50DC-B244-9E9D-8F4F8277B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C8CB9FE-7086-074E-B9F3-8D2F5A1B8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94088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L’EXTERIOR DE LA PLANTA –5 HI HA LA BASE ANTÀRTICA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BASE ANTÀRTICA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80FB7E9-34F9-A142-8DD0-536BD9591B1B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EF9E21-033A-BD4A-8239-EE9D4DA26F0A}"/>
              </a:ext>
            </a:extLst>
          </p:cNvPr>
          <p:cNvGrpSpPr/>
          <p:nvPr/>
        </p:nvGrpSpPr>
        <p:grpSpPr>
          <a:xfrm>
            <a:off x="2294104" y="5481794"/>
            <a:ext cx="1160220" cy="652600"/>
            <a:chOff x="2559059" y="5481794"/>
            <a:chExt cx="1160220" cy="652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E6FC3E-DA4C-8044-BFF5-E14CB307DEB9}"/>
                </a:ext>
              </a:extLst>
            </p:cNvPr>
            <p:cNvCxnSpPr>
              <a:cxnSpLocks/>
            </p:cNvCxnSpPr>
            <p:nvPr/>
          </p:nvCxnSpPr>
          <p:spPr>
            <a:xfrm>
              <a:off x="2559059" y="6134394"/>
              <a:ext cx="116022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8CEEEA8-05D5-184B-8DF8-62F1733FFEFA}"/>
                </a:ext>
              </a:extLst>
            </p:cNvPr>
            <p:cNvSpPr/>
            <p:nvPr/>
          </p:nvSpPr>
          <p:spPr>
            <a:xfrm>
              <a:off x="2923954" y="5481794"/>
              <a:ext cx="430430" cy="430430"/>
            </a:xfrm>
            <a:prstGeom prst="ellipse">
              <a:avLst/>
            </a:prstGeom>
            <a:solidFill>
              <a:srgbClr val="B448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24CE075-A799-7749-A2EB-7D6F94241975}"/>
                </a:ext>
              </a:extLst>
            </p:cNvPr>
            <p:cNvSpPr/>
            <p:nvPr/>
          </p:nvSpPr>
          <p:spPr>
            <a:xfrm>
              <a:off x="3033261" y="5591101"/>
              <a:ext cx="211817" cy="21181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4C84F00-D971-DF4F-B48A-411A485DD404}"/>
              </a:ext>
            </a:extLst>
          </p:cNvPr>
          <p:cNvGrpSpPr/>
          <p:nvPr/>
        </p:nvGrpSpPr>
        <p:grpSpPr>
          <a:xfrm>
            <a:off x="4311705" y="5323737"/>
            <a:ext cx="1238314" cy="810657"/>
            <a:chOff x="8153044" y="5323737"/>
            <a:chExt cx="1238314" cy="81065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6956281-B9B8-D542-93D5-B6F45DB993C5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FE93E07-3B15-E944-B86D-72C3F62D3D21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76DDF04-EBE2-3448-B9DB-E5FDE3EC2BA6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B6AADEF-F4C4-3045-8ACD-9CC7D6D25C38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E3286755-17A0-2042-8662-CA50AA10B93B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20063C04-1658-FB4F-B604-8DF1AF7217E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9" name="Rounded Rectangle 58">
                    <a:extLst>
                      <a:ext uri="{FF2B5EF4-FFF2-40B4-BE49-F238E27FC236}">
                        <a16:creationId xmlns:a16="http://schemas.microsoft.com/office/drawing/2014/main" id="{F92CFC8E-ACEC-A64C-9271-84DB1BA41C2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0" name="Rounded Rectangle 59">
                    <a:extLst>
                      <a:ext uri="{FF2B5EF4-FFF2-40B4-BE49-F238E27FC236}">
                        <a16:creationId xmlns:a16="http://schemas.microsoft.com/office/drawing/2014/main" id="{9EB67412-1691-6D41-973F-55FF6FCB2FA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1" name="Rounded Rectangle 60">
                    <a:extLst>
                      <a:ext uri="{FF2B5EF4-FFF2-40B4-BE49-F238E27FC236}">
                        <a16:creationId xmlns:a16="http://schemas.microsoft.com/office/drawing/2014/main" id="{6AEEDEAB-2318-9D4E-9A94-7FFF171BEE4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9E32A88A-01B6-C446-902A-D75B2D2EE4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73">
                <a:extLst>
                  <a:ext uri="{FF2B5EF4-FFF2-40B4-BE49-F238E27FC236}">
                    <a16:creationId xmlns:a16="http://schemas.microsoft.com/office/drawing/2014/main" id="{9B9492D5-4FB5-0346-84D4-5D0FF36BE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467A757-6F5C-3F49-92EE-8A43FE305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9"/>
            <a:ext cx="6152600" cy="433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331A0F-D00F-9E40-A5FC-9F6425AC0416}"/>
              </a:ext>
            </a:extLst>
          </p:cNvPr>
          <p:cNvGrpSpPr/>
          <p:nvPr/>
        </p:nvGrpSpPr>
        <p:grpSpPr>
          <a:xfrm>
            <a:off x="6768925" y="4969819"/>
            <a:ext cx="2016016" cy="1164575"/>
            <a:chOff x="6765435" y="4969819"/>
            <a:chExt cx="2016016" cy="1164575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6765435" y="6134394"/>
              <a:ext cx="201468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1D757D8-DB15-D247-9015-82EB5E32C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435" y="4969819"/>
              <a:ext cx="2016016" cy="111566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EC1FDC-779D-7543-8A26-FCFDE714B7DA}"/>
              </a:ext>
            </a:extLst>
          </p:cNvPr>
          <p:cNvGrpSpPr/>
          <p:nvPr/>
        </p:nvGrpSpPr>
        <p:grpSpPr>
          <a:xfrm>
            <a:off x="5452088" y="5314368"/>
            <a:ext cx="1081168" cy="820026"/>
            <a:chOff x="5132366" y="5314368"/>
            <a:chExt cx="1081168" cy="82002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C3F8D91-0026-5043-8F21-BCE357624E34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4D957E9-0AD6-1C46-86D4-AABC60305D62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03C93C5-9024-894A-89AC-2D1A17616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07E49A1-24BC-954D-82F6-D444DD1B6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099428B7-7B3A-9E4E-A351-45CFC3A14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07874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50" dirty="0">
                <a:latin typeface="Calibri" charset="0"/>
                <a:ea typeface="Calibri" charset="0"/>
                <a:cs typeface="Calibri" charset="0"/>
              </a:rPr>
              <a:t>A L’INTERIOR DE LA PLANTA –5, al COMENÇAMENT, HI HA ELS BANYS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BANYS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811C0920-57F9-13F4-A699-4D8DA5E13605}"/>
              </a:ext>
            </a:extLst>
          </p:cNvPr>
          <p:cNvGrpSpPr/>
          <p:nvPr/>
        </p:nvGrpSpPr>
        <p:grpSpPr>
          <a:xfrm>
            <a:off x="8636067" y="5297619"/>
            <a:ext cx="827850" cy="836775"/>
            <a:chOff x="8731657" y="5297619"/>
            <a:chExt cx="827850" cy="836775"/>
          </a:xfrm>
        </p:grpSpPr>
        <p:pic>
          <p:nvPicPr>
            <p:cNvPr id="9" name="Picture 39">
              <a:extLst>
                <a:ext uri="{FF2B5EF4-FFF2-40B4-BE49-F238E27FC236}">
                  <a16:creationId xmlns:a16="http://schemas.microsoft.com/office/drawing/2014/main" id="{0F27DE0E-157B-9CEF-2518-D5F405E5F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10" name="Straight Connector 45">
              <a:extLst>
                <a:ext uri="{FF2B5EF4-FFF2-40B4-BE49-F238E27FC236}">
                  <a16:creationId xmlns:a16="http://schemas.microsoft.com/office/drawing/2014/main" id="{087027B8-445C-1A9B-20BA-C9E0CDCF91D0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B814DAF-3932-3846-94F7-9C0363FF46D0}"/>
              </a:ext>
            </a:extLst>
          </p:cNvPr>
          <p:cNvGrpSpPr/>
          <p:nvPr/>
        </p:nvGrpSpPr>
        <p:grpSpPr>
          <a:xfrm>
            <a:off x="5419023" y="5446420"/>
            <a:ext cx="1898903" cy="687984"/>
            <a:chOff x="5419023" y="5446420"/>
            <a:chExt cx="1898903" cy="687984"/>
          </a:xfrm>
        </p:grpSpPr>
        <p:cxnSp>
          <p:nvCxnSpPr>
            <p:cNvPr id="21" name="Straight Connector 22">
              <a:extLst>
                <a:ext uri="{FF2B5EF4-FFF2-40B4-BE49-F238E27FC236}">
                  <a16:creationId xmlns:a16="http://schemas.microsoft.com/office/drawing/2014/main" id="{2EB4F599-21AB-1344-8913-A96B5214D632}"/>
                </a:ext>
              </a:extLst>
            </p:cNvPr>
            <p:cNvCxnSpPr>
              <a:cxnSpLocks/>
            </p:cNvCxnSpPr>
            <p:nvPr/>
          </p:nvCxnSpPr>
          <p:spPr>
            <a:xfrm>
              <a:off x="5419023" y="6134404"/>
              <a:ext cx="189890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DEBE57BE-DC47-5740-BA0F-662F5F7D824A}"/>
                </a:ext>
              </a:extLst>
            </p:cNvPr>
            <p:cNvGrpSpPr/>
            <p:nvPr/>
          </p:nvGrpSpPr>
          <p:grpSpPr>
            <a:xfrm rot="5400000">
              <a:off x="6090433" y="5393311"/>
              <a:ext cx="556082" cy="662300"/>
              <a:chOff x="3324285" y="5373710"/>
              <a:chExt cx="611892" cy="728770"/>
            </a:xfrm>
          </p:grpSpPr>
          <p:cxnSp>
            <p:nvCxnSpPr>
              <p:cNvPr id="23" name="Straight Arrow Connector 24">
                <a:extLst>
                  <a:ext uri="{FF2B5EF4-FFF2-40B4-BE49-F238E27FC236}">
                    <a16:creationId xmlns:a16="http://schemas.microsoft.com/office/drawing/2014/main" id="{EF9DEA72-052D-3E47-BBE5-E007C5F56AE6}"/>
                  </a:ext>
                </a:extLst>
              </p:cNvPr>
              <p:cNvCxnSpPr/>
              <p:nvPr/>
            </p:nvCxnSpPr>
            <p:spPr>
              <a:xfrm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5">
                <a:extLst>
                  <a:ext uri="{FF2B5EF4-FFF2-40B4-BE49-F238E27FC236}">
                    <a16:creationId xmlns:a16="http://schemas.microsoft.com/office/drawing/2014/main" id="{ECF83A60-F0F1-0344-BC30-0ADBF5A37204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BF910A-1874-4C4E-BAB3-363FCF549B59}"/>
              </a:ext>
            </a:extLst>
          </p:cNvPr>
          <p:cNvGrpSpPr/>
          <p:nvPr/>
        </p:nvGrpSpPr>
        <p:grpSpPr>
          <a:xfrm>
            <a:off x="1692528" y="5481794"/>
            <a:ext cx="1042326" cy="652600"/>
            <a:chOff x="2380639" y="5481794"/>
            <a:chExt cx="1042326" cy="6526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61387C7-72E7-0C44-9BBE-3EFB961DDFD5}"/>
                </a:ext>
              </a:extLst>
            </p:cNvPr>
            <p:cNvCxnSpPr>
              <a:cxnSpLocks/>
            </p:cNvCxnSpPr>
            <p:nvPr/>
          </p:nvCxnSpPr>
          <p:spPr>
            <a:xfrm>
              <a:off x="2380639" y="6134394"/>
              <a:ext cx="10423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34CC097-5237-9F47-B441-879EE4E3372D}"/>
                </a:ext>
              </a:extLst>
            </p:cNvPr>
            <p:cNvSpPr/>
            <p:nvPr/>
          </p:nvSpPr>
          <p:spPr>
            <a:xfrm>
              <a:off x="2686587" y="5481794"/>
              <a:ext cx="430430" cy="430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6863A4-5D02-A141-99FF-31236793209A}"/>
                </a:ext>
              </a:extLst>
            </p:cNvPr>
            <p:cNvSpPr/>
            <p:nvPr/>
          </p:nvSpPr>
          <p:spPr>
            <a:xfrm>
              <a:off x="2795894" y="5591101"/>
              <a:ext cx="211817" cy="211817"/>
            </a:xfrm>
            <a:prstGeom prst="ellipse">
              <a:avLst/>
            </a:prstGeom>
            <a:solidFill>
              <a:srgbClr val="B448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5AD7402-286E-DE4D-9175-48BB48A5E917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4C6C36B-8EF3-AE4C-8D1D-479B6936B7EC}"/>
              </a:ext>
            </a:extLst>
          </p:cNvPr>
          <p:cNvGrpSpPr/>
          <p:nvPr/>
        </p:nvGrpSpPr>
        <p:grpSpPr>
          <a:xfrm>
            <a:off x="3596334" y="5323737"/>
            <a:ext cx="1238314" cy="810657"/>
            <a:chOff x="8153044" y="5323737"/>
            <a:chExt cx="1238314" cy="81065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1141CAA-BFFC-6A48-877E-2CE4A43D3674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AF8E8B9-F66D-E84E-9607-2CE034C764DF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E299BCE-3058-A64F-AE47-0308258E5E69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E18CB26-7824-4B49-978F-824CB2EA60C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72" name="Rounded Rectangle 71">
                    <a:extLst>
                      <a:ext uri="{FF2B5EF4-FFF2-40B4-BE49-F238E27FC236}">
                        <a16:creationId xmlns:a16="http://schemas.microsoft.com/office/drawing/2014/main" id="{0434B5B1-6E32-0049-94A9-9A541CF5FF5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3" name="Rounded Rectangle 72">
                    <a:extLst>
                      <a:ext uri="{FF2B5EF4-FFF2-40B4-BE49-F238E27FC236}">
                        <a16:creationId xmlns:a16="http://schemas.microsoft.com/office/drawing/2014/main" id="{F6718C8B-76F4-B64A-B480-BCB76CE5E69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4" name="Rounded Rectangle 73">
                    <a:extLst>
                      <a:ext uri="{FF2B5EF4-FFF2-40B4-BE49-F238E27FC236}">
                        <a16:creationId xmlns:a16="http://schemas.microsoft.com/office/drawing/2014/main" id="{94C601EA-5D62-BD46-9310-9C2443EA0DD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D2008103-D472-9C44-ADBA-4AD5F2F2F12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29109AF0-07D4-DD4D-91C1-CE8775A56E4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9F4F9021-A57B-DA46-9C46-BDACA9626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69" name="Picture 73">
                <a:extLst>
                  <a:ext uri="{FF2B5EF4-FFF2-40B4-BE49-F238E27FC236}">
                    <a16:creationId xmlns:a16="http://schemas.microsoft.com/office/drawing/2014/main" id="{CD9EDA6C-B94B-154D-84E1-D2A7010FB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047B5E5-1E1A-1C49-8A45-8F4072250D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7"/>
            <a:ext cx="6152401" cy="43344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8CE50FA-9C7F-4942-A848-F5FD901FC6D2}"/>
              </a:ext>
            </a:extLst>
          </p:cNvPr>
          <p:cNvGrpSpPr/>
          <p:nvPr/>
        </p:nvGrpSpPr>
        <p:grpSpPr>
          <a:xfrm>
            <a:off x="7274610" y="5314368"/>
            <a:ext cx="1081168" cy="820026"/>
            <a:chOff x="5132366" y="5314368"/>
            <a:chExt cx="1081168" cy="82002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68E36EA-E76F-E34E-85DF-C5E6C9F65B59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387E1E4-E7E2-274E-8E4D-DED584E1ED99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00C6595-9DDA-7149-8357-88A8831C1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F189944-57CA-0348-B700-B4C8A9EB6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0AF6A56-0A54-CF45-84FD-2E82460FD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9549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COSTAT DELS BANYS HI HA LA SALA D’EXPOSICIONS TEMPORALS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D’EXPOSICIONS TEMPORALS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A8451F-BCFE-F64C-860B-8C7CA6390C4E}"/>
              </a:ext>
            </a:extLst>
          </p:cNvPr>
          <p:cNvGrpSpPr/>
          <p:nvPr/>
        </p:nvGrpSpPr>
        <p:grpSpPr>
          <a:xfrm>
            <a:off x="5274064" y="5311077"/>
            <a:ext cx="4026053" cy="823317"/>
            <a:chOff x="5274064" y="5311077"/>
            <a:chExt cx="4026053" cy="823317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5274064" y="6134394"/>
              <a:ext cx="402605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41">
              <a:extLst>
                <a:ext uri="{FF2B5EF4-FFF2-40B4-BE49-F238E27FC236}">
                  <a16:creationId xmlns:a16="http://schemas.microsoft.com/office/drawing/2014/main" id="{0D78494E-7148-9311-73A0-6FABD5846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5789" y="5311077"/>
              <a:ext cx="602602" cy="60260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35A674-0D62-F14C-8D9A-F58A0FCBD653}"/>
              </a:ext>
            </a:extLst>
          </p:cNvPr>
          <p:cNvGrpSpPr/>
          <p:nvPr/>
        </p:nvGrpSpPr>
        <p:grpSpPr>
          <a:xfrm>
            <a:off x="3273080" y="5297619"/>
            <a:ext cx="827850" cy="836775"/>
            <a:chOff x="3259828" y="5297619"/>
            <a:chExt cx="827850" cy="836775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7DC0435A-4D2E-4C38-CF98-DE29FE6BD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1325" y="5297619"/>
              <a:ext cx="704857" cy="630527"/>
            </a:xfrm>
            <a:prstGeom prst="rect">
              <a:avLst/>
            </a:prstGeom>
          </p:spPr>
        </p:pic>
        <p:cxnSp>
          <p:nvCxnSpPr>
            <p:cNvPr id="13" name="Straight Connector 45">
              <a:extLst>
                <a:ext uri="{FF2B5EF4-FFF2-40B4-BE49-F238E27FC236}">
                  <a16:creationId xmlns:a16="http://schemas.microsoft.com/office/drawing/2014/main" id="{24E1BA24-D7FA-7CAA-812C-392E1F85E38A}"/>
                </a:ext>
              </a:extLst>
            </p:cNvPr>
            <p:cNvCxnSpPr/>
            <p:nvPr/>
          </p:nvCxnSpPr>
          <p:spPr>
            <a:xfrm>
              <a:off x="3259828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07C06EE-5A35-3148-8AA0-4EFE8049FB5E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Imatge 10" descr="Imatge que conté a cobert&#10;&#10;Descripció generada automàticament">
            <a:extLst>
              <a:ext uri="{FF2B5EF4-FFF2-40B4-BE49-F238E27FC236}">
                <a16:creationId xmlns:a16="http://schemas.microsoft.com/office/drawing/2014/main" id="{71EA0628-036F-1B4B-987F-A938EA0833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0956"/>
            <a:ext cx="6141274" cy="433439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1989D-4F8D-7E43-B659-A1F6669DD694}"/>
              </a:ext>
            </a:extLst>
          </p:cNvPr>
          <p:cNvGrpSpPr/>
          <p:nvPr/>
        </p:nvGrpSpPr>
        <p:grpSpPr>
          <a:xfrm>
            <a:off x="1694829" y="5480507"/>
            <a:ext cx="915899" cy="653887"/>
            <a:chOff x="3099694" y="5480507"/>
            <a:chExt cx="915899" cy="6538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381AE5-B8EF-084D-83C5-17E20936790C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A4EA960-AB99-8E40-BDED-703868B4BB0D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E666C74-E8BA-4542-994D-DEF598A5AB87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3152607-6DA9-BE46-9BA7-27415292154A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05C5B00-0426-8B49-873D-F29EDEC5A79B}"/>
              </a:ext>
            </a:extLst>
          </p:cNvPr>
          <p:cNvGrpSpPr/>
          <p:nvPr/>
        </p:nvGrpSpPr>
        <p:grpSpPr>
          <a:xfrm>
            <a:off x="4125990" y="5314368"/>
            <a:ext cx="1081168" cy="820026"/>
            <a:chOff x="5132366" y="5314368"/>
            <a:chExt cx="1081168" cy="82002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429A2A-ECFA-0D4F-A86E-41456E4ABB37}"/>
                </a:ext>
              </a:extLst>
            </p:cNvPr>
            <p:cNvCxnSpPr>
              <a:cxnSpLocks/>
            </p:cNvCxnSpPr>
            <p:nvPr/>
          </p:nvCxnSpPr>
          <p:spPr>
            <a:xfrm>
              <a:off x="5195430" y="6134394"/>
              <a:ext cx="6095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B87919F-BBFF-6348-9EFB-7B9788EA0D24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F4B7433-43FF-CD4A-BAF6-D648FB2D6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446E554-C121-0243-AB32-743837C7B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95DF79C-7328-654B-9C93-5DDA73AE9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36682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7">
            <a:extLst>
              <a:ext uri="{FF2B5EF4-FFF2-40B4-BE49-F238E27FC236}">
                <a16:creationId xmlns:a16="http://schemas.microsoft.com/office/drawing/2014/main" id="{766EE9C9-5C7B-4D9D-86EB-919D020C7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971" y="281228"/>
            <a:ext cx="6155029" cy="4334401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LYNN MARGULIS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2D6F98-E3E2-144B-9948-314A96744FF0}"/>
              </a:ext>
            </a:extLst>
          </p:cNvPr>
          <p:cNvGrpSpPr/>
          <p:nvPr/>
        </p:nvGrpSpPr>
        <p:grpSpPr>
          <a:xfrm>
            <a:off x="2464420" y="5311077"/>
            <a:ext cx="2542478" cy="823317"/>
            <a:chOff x="2509024" y="5311077"/>
            <a:chExt cx="2542478" cy="823317"/>
          </a:xfrm>
        </p:grpSpPr>
        <p:pic>
          <p:nvPicPr>
            <p:cNvPr id="3" name="Picture 41">
              <a:extLst>
                <a:ext uri="{FF2B5EF4-FFF2-40B4-BE49-F238E27FC236}">
                  <a16:creationId xmlns:a16="http://schemas.microsoft.com/office/drawing/2014/main" id="{96FF9D80-42C7-5836-91CB-FCA905BC3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962" y="5311077"/>
              <a:ext cx="602602" cy="602602"/>
            </a:xfrm>
            <a:prstGeom prst="rect">
              <a:avLst/>
            </a:prstGeom>
          </p:spPr>
        </p:pic>
        <p:cxnSp>
          <p:nvCxnSpPr>
            <p:cNvPr id="5" name="Straight Connector 21">
              <a:extLst>
                <a:ext uri="{FF2B5EF4-FFF2-40B4-BE49-F238E27FC236}">
                  <a16:creationId xmlns:a16="http://schemas.microsoft.com/office/drawing/2014/main" id="{A551C7C3-9282-085B-955B-C7214F94B8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9024" y="6134394"/>
              <a:ext cx="254247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DFB6-B534-234E-B44C-6B49A79ABBD6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cap="all" spc="20" dirty="0">
                <a:latin typeface="Calibri" charset="0"/>
                <a:cs typeface="Calibri" charset="0"/>
              </a:rPr>
              <a:t>AL COSTAT DE L’EXPOSICIÓ TEMPORAL, HI HA L'Accés A LA SALA LYNN MARGULIS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58E381-A63B-6E41-82F3-B069C2D22DE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F7B860-4398-114B-B587-8CC9C6AEF184}"/>
              </a:ext>
            </a:extLst>
          </p:cNvPr>
          <p:cNvGrpSpPr/>
          <p:nvPr/>
        </p:nvGrpSpPr>
        <p:grpSpPr>
          <a:xfrm>
            <a:off x="7501992" y="4969488"/>
            <a:ext cx="2522956" cy="1164906"/>
            <a:chOff x="7658107" y="4969488"/>
            <a:chExt cx="2522956" cy="116490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8FDE5B-2EAD-F645-9E01-69B36758D7F2}"/>
                </a:ext>
              </a:extLst>
            </p:cNvPr>
            <p:cNvCxnSpPr>
              <a:cxnSpLocks/>
            </p:cNvCxnSpPr>
            <p:nvPr/>
          </p:nvCxnSpPr>
          <p:spPr>
            <a:xfrm>
              <a:off x="7658107" y="6134394"/>
              <a:ext cx="252295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Imatge 7">
              <a:extLst>
                <a:ext uri="{FF2B5EF4-FFF2-40B4-BE49-F238E27FC236}">
                  <a16:creationId xmlns:a16="http://schemas.microsoft.com/office/drawing/2014/main" id="{E4E6403A-D13C-054B-B45C-107573797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8107" y="4969488"/>
              <a:ext cx="2522956" cy="111546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08FD52-9B82-434E-8D12-035A3A2DB896}"/>
              </a:ext>
            </a:extLst>
          </p:cNvPr>
          <p:cNvGrpSpPr/>
          <p:nvPr/>
        </p:nvGrpSpPr>
        <p:grpSpPr>
          <a:xfrm>
            <a:off x="964591" y="5480507"/>
            <a:ext cx="915899" cy="653887"/>
            <a:chOff x="3099694" y="5480507"/>
            <a:chExt cx="915899" cy="6538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C454EC0-E14C-6344-869E-755C8006AC2D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B9E6FD-6296-344F-84E2-0AFDAD3586FD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0C61E30-21F0-6C44-B09E-91AD386AF708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9EB1001-E7A1-8F4C-A2E9-CC6959EE14AB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03F404D-0B47-F14D-8508-096C0D8A12A2}"/>
              </a:ext>
            </a:extLst>
          </p:cNvPr>
          <p:cNvGrpSpPr/>
          <p:nvPr/>
        </p:nvGrpSpPr>
        <p:grpSpPr>
          <a:xfrm>
            <a:off x="5004995" y="5314368"/>
            <a:ext cx="1081168" cy="820026"/>
            <a:chOff x="5132366" y="5314368"/>
            <a:chExt cx="1081168" cy="82002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2FAED1-BAE0-1041-BAD4-643757E75A06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72F7CBF-B433-444A-AEAB-F52425C1361F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8D4B61A-B6DD-214A-A424-E876815FDE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9FDD8A86-F42B-4A41-BF07-E77895114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55DAB2D-5C2B-7940-B006-F93B095D2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6548513-91F5-BE40-A5B8-17F4015AC362}"/>
              </a:ext>
            </a:extLst>
          </p:cNvPr>
          <p:cNvGrpSpPr/>
          <p:nvPr/>
        </p:nvGrpSpPr>
        <p:grpSpPr>
          <a:xfrm>
            <a:off x="6053544" y="5355146"/>
            <a:ext cx="793963" cy="779248"/>
            <a:chOff x="5948762" y="5355146"/>
            <a:chExt cx="793963" cy="77924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6D59FAE-1001-AE4A-86FB-FB3664665C47}"/>
                </a:ext>
              </a:extLst>
            </p:cNvPr>
            <p:cNvGrpSpPr/>
            <p:nvPr/>
          </p:nvGrpSpPr>
          <p:grpSpPr>
            <a:xfrm>
              <a:off x="5948762" y="5371330"/>
              <a:ext cx="793963" cy="763064"/>
              <a:chOff x="3857387" y="5371330"/>
              <a:chExt cx="793963" cy="763064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1448033-B589-3546-9DDE-EA2B80709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161" y="6134394"/>
                <a:ext cx="73573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0802DC27-4D2C-364A-9FC1-8C5AFCC9C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52" name="Straight Arrow Connector 24">
              <a:extLst>
                <a:ext uri="{FF2B5EF4-FFF2-40B4-BE49-F238E27FC236}">
                  <a16:creationId xmlns:a16="http://schemas.microsoft.com/office/drawing/2014/main" id="{EDBA0986-C05B-364A-84B3-93703C6F53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7336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LAB MATH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6F029F7-58D4-5045-BF1D-72D66604CAFA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" sz="2200" cap="all" spc="40" dirty="0">
                <a:latin typeface="Calibri" charset="0"/>
                <a:cs typeface="Calibri" charset="0"/>
              </a:rPr>
              <a:t>A L’ESQUERRA DE LA SALA D’EXPOSICIONS </a:t>
            </a:r>
            <a:r>
              <a:rPr lang="ca-ES" sz="2200" cap="all" spc="40" dirty="0">
                <a:latin typeface="Calibri" charset="0"/>
                <a:cs typeface="Calibri" charset="0"/>
              </a:rPr>
              <a:t>Temporals, HI HA EL LAB MATH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511B04-C13F-8A4E-B7F7-320A7584016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0C4321-AA48-DD48-8865-CEE8283ADF29}"/>
              </a:ext>
            </a:extLst>
          </p:cNvPr>
          <p:cNvGrpSpPr/>
          <p:nvPr/>
        </p:nvGrpSpPr>
        <p:grpSpPr>
          <a:xfrm>
            <a:off x="3340512" y="5311077"/>
            <a:ext cx="3981287" cy="823317"/>
            <a:chOff x="5207158" y="5311077"/>
            <a:chExt cx="3981287" cy="8233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223CA2-1294-964D-9A36-11205BB01640}"/>
                </a:ext>
              </a:extLst>
            </p:cNvPr>
            <p:cNvCxnSpPr>
              <a:cxnSpLocks/>
            </p:cNvCxnSpPr>
            <p:nvPr/>
          </p:nvCxnSpPr>
          <p:spPr>
            <a:xfrm>
              <a:off x="5207158" y="6134394"/>
              <a:ext cx="39812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1">
              <a:extLst>
                <a:ext uri="{FF2B5EF4-FFF2-40B4-BE49-F238E27FC236}">
                  <a16:creationId xmlns:a16="http://schemas.microsoft.com/office/drawing/2014/main" id="{D8166B5D-1897-5644-B964-3F943733D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500" y="5311077"/>
              <a:ext cx="602602" cy="60260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FAF22-B4D8-664E-BE1A-398660F74C44}"/>
              </a:ext>
            </a:extLst>
          </p:cNvPr>
          <p:cNvGrpSpPr/>
          <p:nvPr/>
        </p:nvGrpSpPr>
        <p:grpSpPr>
          <a:xfrm>
            <a:off x="1290359" y="5320705"/>
            <a:ext cx="1230818" cy="813689"/>
            <a:chOff x="5437175" y="5320705"/>
            <a:chExt cx="1230818" cy="81368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0F668D8-F8F9-4146-A814-136E84080A0E}"/>
                </a:ext>
              </a:extLst>
            </p:cNvPr>
            <p:cNvCxnSpPr>
              <a:cxnSpLocks/>
            </p:cNvCxnSpPr>
            <p:nvPr/>
          </p:nvCxnSpPr>
          <p:spPr>
            <a:xfrm>
              <a:off x="5437175" y="6134394"/>
              <a:ext cx="123081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0">
              <a:extLst>
                <a:ext uri="{FF2B5EF4-FFF2-40B4-BE49-F238E27FC236}">
                  <a16:creationId xmlns:a16="http://schemas.microsoft.com/office/drawing/2014/main" id="{903727F4-1E26-A748-A489-04095FFF7447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5592308" y="5320705"/>
              <a:ext cx="1028451" cy="734862"/>
              <a:chOff x="4890374" y="5724275"/>
              <a:chExt cx="905568" cy="647058"/>
            </a:xfrm>
          </p:grpSpPr>
          <p:pic>
            <p:nvPicPr>
              <p:cNvPr id="49" name="Picture 41">
                <a:extLst>
                  <a:ext uri="{FF2B5EF4-FFF2-40B4-BE49-F238E27FC236}">
                    <a16:creationId xmlns:a16="http://schemas.microsoft.com/office/drawing/2014/main" id="{9B94D48A-B30F-D843-9900-A67371E14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50" name="Picture 42">
                <a:extLst>
                  <a:ext uri="{FF2B5EF4-FFF2-40B4-BE49-F238E27FC236}">
                    <a16:creationId xmlns:a16="http://schemas.microsoft.com/office/drawing/2014/main" id="{E6FC0CAF-1787-F240-825C-A0EC71456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51" name="Picture 43">
                <a:extLst>
                  <a:ext uri="{FF2B5EF4-FFF2-40B4-BE49-F238E27FC236}">
                    <a16:creationId xmlns:a16="http://schemas.microsoft.com/office/drawing/2014/main" id="{8A644EE0-91E7-314E-AF65-7EFE57ADE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35EDB2B-834A-0543-A159-A38EED561B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2440"/>
            <a:ext cx="6152400" cy="433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10BEDD-C6AC-0943-8FB0-6C568268EA6D}"/>
              </a:ext>
            </a:extLst>
          </p:cNvPr>
          <p:cNvGrpSpPr/>
          <p:nvPr/>
        </p:nvGrpSpPr>
        <p:grpSpPr>
          <a:xfrm>
            <a:off x="8580018" y="4969363"/>
            <a:ext cx="1234598" cy="1165031"/>
            <a:chOff x="8691528" y="4969363"/>
            <a:chExt cx="1234598" cy="116503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3FC622-8CF8-1A47-B38F-F06AD442C8E3}"/>
                </a:ext>
              </a:extLst>
            </p:cNvPr>
            <p:cNvCxnSpPr>
              <a:cxnSpLocks/>
            </p:cNvCxnSpPr>
            <p:nvPr/>
          </p:nvCxnSpPr>
          <p:spPr>
            <a:xfrm>
              <a:off x="8691528" y="6134394"/>
              <a:ext cx="122945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16B3E7F-479E-3E4D-8A18-B0E19DA6C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1528" y="4969363"/>
              <a:ext cx="1234598" cy="111593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D23704A-BB7F-4F4A-A3D7-DC47EF93AFBD}"/>
              </a:ext>
            </a:extLst>
          </p:cNvPr>
          <p:cNvGrpSpPr/>
          <p:nvPr/>
        </p:nvGrpSpPr>
        <p:grpSpPr>
          <a:xfrm>
            <a:off x="7310648" y="5314368"/>
            <a:ext cx="1081168" cy="820026"/>
            <a:chOff x="5132366" y="5314368"/>
            <a:chExt cx="1081168" cy="8200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8610881-B7A8-DC4C-AABC-91320641B48D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80295A9-481B-B94B-A903-2553032B0EE5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71860EB-5970-1949-BCE2-722435024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69992A4-DB1F-F344-B546-06FF04A1E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6999692-FCD0-CD4B-8997-B39260ECE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90347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COSTAT DEL LAB MATH HI HA </a:t>
            </a:r>
            <a:r>
              <a:rPr lang="en-US" sz="2200" spc="50" dirty="0">
                <a:latin typeface="Calibri" charset="0"/>
                <a:cs typeface="Calibri" charset="0"/>
              </a:rPr>
              <a:t>LA GRADA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GRADA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867348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355" y="6134394"/>
              <a:ext cx="59964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3DC426E-DF06-C247-8FFA-28E6C2279A08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9993ABE-C099-B146-9DFF-27F37CCC5DC4}"/>
              </a:ext>
            </a:extLst>
          </p:cNvPr>
          <p:cNvGrpSpPr/>
          <p:nvPr/>
        </p:nvGrpSpPr>
        <p:grpSpPr>
          <a:xfrm>
            <a:off x="7041044" y="5248438"/>
            <a:ext cx="804593" cy="885956"/>
            <a:chOff x="6243907" y="5248438"/>
            <a:chExt cx="804593" cy="88595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A07FEB8-14A4-5843-8A04-10CF3DC2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392" y="5248438"/>
              <a:ext cx="771601" cy="771601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DF3696-7191-334C-A543-208D2C3A44FB}"/>
                </a:ext>
              </a:extLst>
            </p:cNvPr>
            <p:cNvCxnSpPr>
              <a:cxnSpLocks/>
            </p:cNvCxnSpPr>
            <p:nvPr/>
          </p:nvCxnSpPr>
          <p:spPr>
            <a:xfrm>
              <a:off x="6243907" y="6134394"/>
              <a:ext cx="80459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7D36615-E9A5-BD4B-BD1F-19D962E7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7" y="280925"/>
            <a:ext cx="6152401" cy="433470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92F5D98-F459-0E44-B436-1D71D9009F23}"/>
              </a:ext>
            </a:extLst>
          </p:cNvPr>
          <p:cNvGrpSpPr/>
          <p:nvPr/>
        </p:nvGrpSpPr>
        <p:grpSpPr>
          <a:xfrm>
            <a:off x="3124702" y="5480507"/>
            <a:ext cx="915899" cy="653887"/>
            <a:chOff x="3099694" y="5480507"/>
            <a:chExt cx="915899" cy="65388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985ED34-9393-9D49-87B6-C7D7BEAEFF57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C506414-DD36-B540-9CCD-AA09625D6A33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09FE56B-EC33-AF47-81C1-73B7727D0A01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21EC657-04EC-CD41-ADF8-9BE718D018F7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59E80B-F292-D342-8263-AC51D994173D}"/>
              </a:ext>
            </a:extLst>
          </p:cNvPr>
          <p:cNvGrpSpPr/>
          <p:nvPr/>
        </p:nvGrpSpPr>
        <p:grpSpPr>
          <a:xfrm>
            <a:off x="4605380" y="4969363"/>
            <a:ext cx="1234598" cy="1165031"/>
            <a:chOff x="8691528" y="4969363"/>
            <a:chExt cx="1234598" cy="116503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251CAF3-9DFC-2A42-A568-9F324CE7CE55}"/>
                </a:ext>
              </a:extLst>
            </p:cNvPr>
            <p:cNvCxnSpPr>
              <a:cxnSpLocks/>
            </p:cNvCxnSpPr>
            <p:nvPr/>
          </p:nvCxnSpPr>
          <p:spPr>
            <a:xfrm>
              <a:off x="8691528" y="6134394"/>
              <a:ext cx="122945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AE8038C-0FFA-CA46-A2DA-050AA0400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1528" y="4969363"/>
              <a:ext cx="1234598" cy="1115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69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70AF141-60E2-DC4D-8A1A-A20CA3F160B4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  <a:t>S’ENTRA A COSMOCAIXA A PEU DE </a:t>
            </a:r>
            <a:r>
              <a:rPr lang="ca-ES" sz="2200" cap="all" spc="50" dirty="0">
                <a:latin typeface="Calibri" charset="0"/>
                <a:cs typeface="Calibri" charset="0"/>
              </a:rPr>
              <a:t>CARRER PEL carrer D’ISAAC NEWTON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DD5ACA-F8A3-A64F-B660-7BDAB0246883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D595E2-EC9D-524F-A4B8-07A4B3AD6123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n-U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ENTRADA A cosmoCAIXA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E55803B-37D6-1C43-B2B9-35EF221FF4FB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Imatge 5" descr="Imatge que conté cel, a l’aire lliure, núvol, finestra&#10;&#10;Descripció generada automàticament">
            <a:extLst>
              <a:ext uri="{FF2B5EF4-FFF2-40B4-BE49-F238E27FC236}">
                <a16:creationId xmlns:a16="http://schemas.microsoft.com/office/drawing/2014/main" id="{294B415E-74AB-6544-A1A8-95661795E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564" y="275197"/>
            <a:ext cx="6169318" cy="433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593F60F-896C-294F-AA16-84E71A3C8E0B}"/>
              </a:ext>
            </a:extLst>
          </p:cNvPr>
          <p:cNvSpPr/>
          <p:nvPr/>
        </p:nvSpPr>
        <p:spPr>
          <a:xfrm>
            <a:off x="-1" y="917815"/>
            <a:ext cx="1220933" cy="27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2000" tIns="36000" rIns="72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entrada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D5B5730-08D6-4B4E-98CE-6D6865201548}"/>
              </a:ext>
            </a:extLst>
          </p:cNvPr>
          <p:cNvSpPr/>
          <p:nvPr/>
        </p:nvSpPr>
        <p:spPr>
          <a:xfrm>
            <a:off x="-1" y="1240545"/>
            <a:ext cx="1220933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1C81AE6-23C5-2F44-B076-AADC11B0BA1A}"/>
              </a:ext>
            </a:extLst>
          </p:cNvPr>
          <p:cNvGrpSpPr/>
          <p:nvPr/>
        </p:nvGrpSpPr>
        <p:grpSpPr>
          <a:xfrm>
            <a:off x="931873" y="5219999"/>
            <a:ext cx="996313" cy="914395"/>
            <a:chOff x="3554771" y="5219999"/>
            <a:chExt cx="996313" cy="91439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20DCFF-EB99-4D4B-AF99-81E88A266530}"/>
                </a:ext>
              </a:extLst>
            </p:cNvPr>
            <p:cNvCxnSpPr>
              <a:cxnSpLocks/>
            </p:cNvCxnSpPr>
            <p:nvPr/>
          </p:nvCxnSpPr>
          <p:spPr>
            <a:xfrm>
              <a:off x="3554771" y="6134394"/>
              <a:ext cx="99631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DEFDB32-4441-C942-AC1C-91B5FA77CC36}"/>
                </a:ext>
              </a:extLst>
            </p:cNvPr>
            <p:cNvGrpSpPr/>
            <p:nvPr/>
          </p:nvGrpSpPr>
          <p:grpSpPr>
            <a:xfrm>
              <a:off x="3773562" y="5219999"/>
              <a:ext cx="536046" cy="783541"/>
              <a:chOff x="1067619" y="1253110"/>
              <a:chExt cx="421316" cy="615841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46E2C63-51CD-7142-AF49-C152D9173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619" y="1253110"/>
                <a:ext cx="421316" cy="421316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37FD2BE-77FE-734B-A9EE-1A19CA0A2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78700" y="1669797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B1B92D0-41AD-E74D-BA5C-CEFBBD09A718}"/>
              </a:ext>
            </a:extLst>
          </p:cNvPr>
          <p:cNvGrpSpPr/>
          <p:nvPr/>
        </p:nvGrpSpPr>
        <p:grpSpPr>
          <a:xfrm>
            <a:off x="2256709" y="4968398"/>
            <a:ext cx="1612961" cy="1165996"/>
            <a:chOff x="576072" y="4968398"/>
            <a:chExt cx="1612961" cy="1165996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9E3858B-DF68-AA41-8A6A-FE2BA8950352}"/>
                </a:ext>
              </a:extLst>
            </p:cNvPr>
            <p:cNvCxnSpPr>
              <a:cxnSpLocks/>
            </p:cNvCxnSpPr>
            <p:nvPr/>
          </p:nvCxnSpPr>
          <p:spPr>
            <a:xfrm>
              <a:off x="576072" y="6134394"/>
              <a:ext cx="16129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28CF04D-2D3A-E34F-AADA-C036D9502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1" t="4295"/>
            <a:stretch/>
          </p:blipFill>
          <p:spPr>
            <a:xfrm>
              <a:off x="576072" y="4968398"/>
              <a:ext cx="1612961" cy="11052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C6A34-08F9-4E4B-ACBC-3522B323EE2F}"/>
              </a:ext>
            </a:extLst>
          </p:cNvPr>
          <p:cNvGrpSpPr/>
          <p:nvPr/>
        </p:nvGrpSpPr>
        <p:grpSpPr>
          <a:xfrm>
            <a:off x="6642392" y="4968341"/>
            <a:ext cx="3097956" cy="1166053"/>
            <a:chOff x="7069427" y="4968341"/>
            <a:chExt cx="3002689" cy="116605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17A897A-F8C7-4F4E-989C-2191F0C7B6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9427" y="6134394"/>
              <a:ext cx="300268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Imatge 5" descr="Imatge que conté cel, a l’aire lliure, núvol, finestra&#10;&#10;Descripció generada automàticament">
              <a:extLst>
                <a:ext uri="{FF2B5EF4-FFF2-40B4-BE49-F238E27FC236}">
                  <a16:creationId xmlns:a16="http://schemas.microsoft.com/office/drawing/2014/main" id="{F9260981-E211-3843-A5BC-63C67EC9E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t="4718" r="-1" b="8839"/>
            <a:stretch/>
          </p:blipFill>
          <p:spPr>
            <a:xfrm>
              <a:off x="7069427" y="4968341"/>
              <a:ext cx="3002688" cy="11060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C871CEE-9999-E643-AF41-351B6F457D4B}"/>
              </a:ext>
            </a:extLst>
          </p:cNvPr>
          <p:cNvGrpSpPr/>
          <p:nvPr/>
        </p:nvGrpSpPr>
        <p:grpSpPr>
          <a:xfrm>
            <a:off x="4191408" y="5194398"/>
            <a:ext cx="1837733" cy="939996"/>
            <a:chOff x="4191408" y="5194398"/>
            <a:chExt cx="1837733" cy="93999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35833DE-6D29-D544-973A-E1602117632D}"/>
                </a:ext>
              </a:extLst>
            </p:cNvPr>
            <p:cNvCxnSpPr>
              <a:cxnSpLocks/>
            </p:cNvCxnSpPr>
            <p:nvPr/>
          </p:nvCxnSpPr>
          <p:spPr>
            <a:xfrm>
              <a:off x="4191408" y="6134394"/>
              <a:ext cx="183773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596FA8-A564-2D4C-82B6-FB7033682699}"/>
                </a:ext>
              </a:extLst>
            </p:cNvPr>
            <p:cNvGrpSpPr/>
            <p:nvPr/>
          </p:nvGrpSpPr>
          <p:grpSpPr>
            <a:xfrm>
              <a:off x="4682920" y="5194398"/>
              <a:ext cx="854709" cy="791863"/>
              <a:chOff x="4653715" y="5194398"/>
              <a:chExt cx="854709" cy="791863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40F6B1B-4ADD-5640-BB5E-6554ADDA8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3715" y="5194398"/>
                <a:ext cx="854709" cy="791863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E4E40983-3E15-9447-9565-5800CFC79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4954376" y="5405545"/>
                <a:ext cx="253386" cy="2533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3195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MUR GEOLÒGIC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121C380-134F-724B-A571-94639F1A4F09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cap="all" spc="50" dirty="0">
                <a:latin typeface="Calibri" charset="0"/>
                <a:cs typeface="Calibri" charset="0"/>
              </a:rPr>
              <a:t>PER LA GRADA S’ACCEDEIX AL MUR Geològic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F1EDC-F153-1347-99D2-E67E74647F47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1D2D3C-0693-8C4A-9A04-45E077D9BCF0}"/>
              </a:ext>
            </a:extLst>
          </p:cNvPr>
          <p:cNvGrpSpPr/>
          <p:nvPr/>
        </p:nvGrpSpPr>
        <p:grpSpPr>
          <a:xfrm>
            <a:off x="3506249" y="5248438"/>
            <a:ext cx="804593" cy="885956"/>
            <a:chOff x="6243907" y="5248438"/>
            <a:chExt cx="804593" cy="88595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18A4A6-4531-1D4E-8BDD-0A83DDF5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392" y="5248438"/>
              <a:ext cx="771601" cy="771601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C40A96-FE80-744B-AC19-C5E55AB9D894}"/>
                </a:ext>
              </a:extLst>
            </p:cNvPr>
            <p:cNvCxnSpPr>
              <a:cxnSpLocks/>
            </p:cNvCxnSpPr>
            <p:nvPr/>
          </p:nvCxnSpPr>
          <p:spPr>
            <a:xfrm>
              <a:off x="6243907" y="6134394"/>
              <a:ext cx="80459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1E40954-07A9-B94E-9E94-AFA2F3669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1" y="279791"/>
            <a:ext cx="6151839" cy="43354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986B4F-D38B-8C41-B53C-1C45F9075380}"/>
              </a:ext>
            </a:extLst>
          </p:cNvPr>
          <p:cNvGrpSpPr/>
          <p:nvPr/>
        </p:nvGrpSpPr>
        <p:grpSpPr>
          <a:xfrm>
            <a:off x="6197239" y="4968954"/>
            <a:ext cx="1854336" cy="1165440"/>
            <a:chOff x="6197239" y="4968954"/>
            <a:chExt cx="1854336" cy="1165440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6197239" y="6134394"/>
              <a:ext cx="18543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1924A2-1BDB-AD4A-A01D-8E655C3C5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59" r="10105"/>
            <a:stretch/>
          </p:blipFill>
          <p:spPr>
            <a:xfrm>
              <a:off x="6197239" y="4968954"/>
              <a:ext cx="1850288" cy="11163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2DBA18-2854-DC4E-B223-B3BAF6160A3D}"/>
              </a:ext>
            </a:extLst>
          </p:cNvPr>
          <p:cNvGrpSpPr/>
          <p:nvPr/>
        </p:nvGrpSpPr>
        <p:grpSpPr>
          <a:xfrm>
            <a:off x="4605454" y="5355146"/>
            <a:ext cx="1137424" cy="779248"/>
            <a:chOff x="5762895" y="5355146"/>
            <a:chExt cx="1137424" cy="7792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2F16DA3-219D-9547-8EE4-EB81D6BC9419}"/>
                </a:ext>
              </a:extLst>
            </p:cNvPr>
            <p:cNvGrpSpPr/>
            <p:nvPr/>
          </p:nvGrpSpPr>
          <p:grpSpPr>
            <a:xfrm>
              <a:off x="5762895" y="5371330"/>
              <a:ext cx="1137424" cy="763064"/>
              <a:chOff x="3671520" y="5371330"/>
              <a:chExt cx="1137424" cy="76306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3507961-758A-9A4C-8F1E-26A7C7F30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1520" y="6134394"/>
                <a:ext cx="113742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480D032-D6E1-6041-9A22-336033F88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43251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21" name="Straight Arrow Connector 24">
              <a:extLst>
                <a:ext uri="{FF2B5EF4-FFF2-40B4-BE49-F238E27FC236}">
                  <a16:creationId xmlns:a16="http://schemas.microsoft.com/office/drawing/2014/main" id="{8115B819-8609-2B42-8106-CF6D2D47B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1166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>
            <a:extLst>
              <a:ext uri="{FF2B5EF4-FFF2-40B4-BE49-F238E27FC236}">
                <a16:creationId xmlns:a16="http://schemas.microsoft.com/office/drawing/2014/main" id="{802557FF-5E7F-4D05-820B-DABF324FC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81228"/>
            <a:ext cx="6152401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AL FINAL DEL MUR </a:t>
            </a:r>
            <a:r>
              <a:rPr lang="ca-ES" sz="2200" cap="all" spc="50" dirty="0">
                <a:latin typeface="Calibri" charset="0"/>
                <a:cs typeface="Calibri" charset="0"/>
              </a:rPr>
              <a:t>GEOLÒGIC HI HA L’exposició DE RESTES I</a:t>
            </a:r>
            <a:r>
              <a:rPr lang="ca-ES" sz="2200" spc="50" dirty="0">
                <a:latin typeface="Calibri" charset="0"/>
                <a:ea typeface="Calibri" charset="0"/>
                <a:cs typeface="Calibri" charset="0"/>
              </a:rPr>
              <a:t> RASTRES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RESTES I RASTRES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DB073492-E7FA-B731-C5F1-5BD650E3C2B4}"/>
              </a:ext>
            </a:extLst>
          </p:cNvPr>
          <p:cNvGrpSpPr/>
          <p:nvPr/>
        </p:nvGrpSpPr>
        <p:grpSpPr>
          <a:xfrm rot="5400000">
            <a:off x="1518757" y="5445977"/>
            <a:ext cx="687984" cy="688868"/>
            <a:chOff x="3352190" y="5356735"/>
            <a:chExt cx="687984" cy="688868"/>
          </a:xfrm>
        </p:grpSpPr>
        <p:cxnSp>
          <p:nvCxnSpPr>
            <p:cNvPr id="5" name="Straight Connector 22">
              <a:extLst>
                <a:ext uri="{FF2B5EF4-FFF2-40B4-BE49-F238E27FC236}">
                  <a16:creationId xmlns:a16="http://schemas.microsoft.com/office/drawing/2014/main" id="{5C655A45-121C-0CBC-1814-73B0194B7D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95740" y="5701169"/>
              <a:ext cx="68886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3843C5EB-02EE-DC55-4EDC-BFE343D4E857}"/>
                </a:ext>
              </a:extLst>
            </p:cNvPr>
            <p:cNvGrpSpPr/>
            <p:nvPr/>
          </p:nvGrpSpPr>
          <p:grpSpPr>
            <a:xfrm>
              <a:off x="3352190" y="5368310"/>
              <a:ext cx="556082" cy="662300"/>
              <a:chOff x="3324285" y="5373710"/>
              <a:chExt cx="611892" cy="728770"/>
            </a:xfrm>
          </p:grpSpPr>
          <p:cxnSp>
            <p:nvCxnSpPr>
              <p:cNvPr id="8" name="Straight Arrow Connector 24">
                <a:extLst>
                  <a:ext uri="{FF2B5EF4-FFF2-40B4-BE49-F238E27FC236}">
                    <a16:creationId xmlns:a16="http://schemas.microsoft.com/office/drawing/2014/main" id="{8998FDD9-79B4-4B12-8B10-7E1B59E5BF22}"/>
                  </a:ext>
                </a:extLst>
              </p:cNvPr>
              <p:cNvCxnSpPr/>
              <p:nvPr/>
            </p:nvCxnSpPr>
            <p:spPr>
              <a:xfrm flipV="1">
                <a:off x="3630232" y="5435264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reeform 25">
                <a:extLst>
                  <a:ext uri="{FF2B5EF4-FFF2-40B4-BE49-F238E27FC236}">
                    <a16:creationId xmlns:a16="http://schemas.microsoft.com/office/drawing/2014/main" id="{2078FEEA-56D9-8900-6F74-4835854443B3}"/>
                  </a:ext>
                </a:extLst>
              </p:cNvPr>
              <p:cNvSpPr/>
              <p:nvPr/>
            </p:nvSpPr>
            <p:spPr>
              <a:xfrm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EE655E5-223B-9C43-B563-2DA31F0F3F7D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FBA59F-FC1C-9645-9912-8FAE706EC00C}"/>
              </a:ext>
            </a:extLst>
          </p:cNvPr>
          <p:cNvGrpSpPr/>
          <p:nvPr/>
        </p:nvGrpSpPr>
        <p:grpSpPr>
          <a:xfrm>
            <a:off x="7427667" y="4969324"/>
            <a:ext cx="2082865" cy="1165070"/>
            <a:chOff x="7672993" y="4969324"/>
            <a:chExt cx="2082865" cy="1165070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7672993" y="6134394"/>
              <a:ext cx="208286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Imatge 10">
              <a:extLst>
                <a:ext uri="{FF2B5EF4-FFF2-40B4-BE49-F238E27FC236}">
                  <a16:creationId xmlns:a16="http://schemas.microsoft.com/office/drawing/2014/main" id="{B61924C5-04AF-1D41-983E-47E89AC29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68" r="2753"/>
            <a:stretch/>
          </p:blipFill>
          <p:spPr>
            <a:xfrm>
              <a:off x="7672993" y="4969324"/>
              <a:ext cx="2082865" cy="111593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484C2A-508D-4E46-BBC8-B19BEBA71260}"/>
              </a:ext>
            </a:extLst>
          </p:cNvPr>
          <p:cNvGrpSpPr/>
          <p:nvPr/>
        </p:nvGrpSpPr>
        <p:grpSpPr>
          <a:xfrm>
            <a:off x="5688788" y="5311077"/>
            <a:ext cx="1269573" cy="823317"/>
            <a:chOff x="6536400" y="5311077"/>
            <a:chExt cx="1269573" cy="82331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1133AC-A891-BA4E-BF25-C734FDCAC034}"/>
                </a:ext>
              </a:extLst>
            </p:cNvPr>
            <p:cNvCxnSpPr>
              <a:cxnSpLocks/>
            </p:cNvCxnSpPr>
            <p:nvPr/>
          </p:nvCxnSpPr>
          <p:spPr>
            <a:xfrm>
              <a:off x="6536400" y="6134394"/>
              <a:ext cx="126957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41">
              <a:extLst>
                <a:ext uri="{FF2B5EF4-FFF2-40B4-BE49-F238E27FC236}">
                  <a16:creationId xmlns:a16="http://schemas.microsoft.com/office/drawing/2014/main" id="{C9D4842D-1D74-C642-80A1-B49E9FC6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9885" y="5311077"/>
              <a:ext cx="602602" cy="60260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259AFE-FBFB-6447-BFAF-99E3B58E7AE3}"/>
              </a:ext>
            </a:extLst>
          </p:cNvPr>
          <p:cNvGrpSpPr/>
          <p:nvPr/>
        </p:nvGrpSpPr>
        <p:grpSpPr>
          <a:xfrm>
            <a:off x="2814667" y="4968954"/>
            <a:ext cx="1854336" cy="1165440"/>
            <a:chOff x="6197239" y="4968954"/>
            <a:chExt cx="1854336" cy="116544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71257FD-8031-D448-886A-6D6D30A92239}"/>
                </a:ext>
              </a:extLst>
            </p:cNvPr>
            <p:cNvCxnSpPr>
              <a:cxnSpLocks/>
            </p:cNvCxnSpPr>
            <p:nvPr/>
          </p:nvCxnSpPr>
          <p:spPr>
            <a:xfrm>
              <a:off x="6197239" y="6134394"/>
              <a:ext cx="18543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9A0E45A-0A97-FC4F-A537-D8F1504F6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59" r="10105"/>
            <a:stretch/>
          </p:blipFill>
          <p:spPr>
            <a:xfrm>
              <a:off x="6197239" y="4968954"/>
              <a:ext cx="1850288" cy="111630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59B932-8309-0441-88E2-424C1836BC10}"/>
              </a:ext>
            </a:extLst>
          </p:cNvPr>
          <p:cNvGrpSpPr/>
          <p:nvPr/>
        </p:nvGrpSpPr>
        <p:grpSpPr>
          <a:xfrm>
            <a:off x="4698826" y="5314368"/>
            <a:ext cx="1081168" cy="820026"/>
            <a:chOff x="5132366" y="5314368"/>
            <a:chExt cx="1081168" cy="82002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158D22-1B86-3E4B-86B4-9F9444AED4EE}"/>
                </a:ext>
              </a:extLst>
            </p:cNvPr>
            <p:cNvCxnSpPr>
              <a:cxnSpLocks/>
            </p:cNvCxnSpPr>
            <p:nvPr/>
          </p:nvCxnSpPr>
          <p:spPr>
            <a:xfrm>
              <a:off x="5195430" y="6134394"/>
              <a:ext cx="6095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25A237A-5CB7-2B4C-B0EF-FC23E88E4D60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D09923F-0E40-0B4D-B49B-7EFB7E4A0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4F960B2-1A3C-3F4A-B3AE-997108D58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74C698A-4444-6644-B945-5CAF6D618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1948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cs typeface="Calibri" charset="0"/>
              </a:rPr>
              <a:t>A L’ESQUERRA DE </a:t>
            </a:r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LA SALA D’EXPOSICIONS TEMPORALS HI HA LA SALA UNIVERS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8371466" y="6134394"/>
            <a:ext cx="16915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UNIVERS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8E71FB1-F743-EE42-9F4F-62A392839F5C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A3AAAB-C378-5F4D-9BF2-9D5CB5303798}"/>
              </a:ext>
            </a:extLst>
          </p:cNvPr>
          <p:cNvGrpSpPr/>
          <p:nvPr/>
        </p:nvGrpSpPr>
        <p:grpSpPr>
          <a:xfrm>
            <a:off x="1057559" y="5320705"/>
            <a:ext cx="1239593" cy="813689"/>
            <a:chOff x="4032363" y="5320705"/>
            <a:chExt cx="1239593" cy="813689"/>
          </a:xfrm>
        </p:grpSpPr>
        <p:cxnSp>
          <p:nvCxnSpPr>
            <p:cNvPr id="41" name="Straight Connector 70">
              <a:extLst>
                <a:ext uri="{FF2B5EF4-FFF2-40B4-BE49-F238E27FC236}">
                  <a16:creationId xmlns:a16="http://schemas.microsoft.com/office/drawing/2014/main" id="{262C186F-D0E1-5A4E-AB1A-F3794D8471DD}"/>
                </a:ext>
              </a:extLst>
            </p:cNvPr>
            <p:cNvCxnSpPr>
              <a:cxnSpLocks/>
            </p:cNvCxnSpPr>
            <p:nvPr/>
          </p:nvCxnSpPr>
          <p:spPr>
            <a:xfrm>
              <a:off x="4032363" y="6134394"/>
              <a:ext cx="123959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C7D26E90-41B8-A44E-9C75-F6D49B1DC970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4129274" y="5320705"/>
              <a:ext cx="1028451" cy="734862"/>
              <a:chOff x="4890374" y="5724275"/>
              <a:chExt cx="905568" cy="647058"/>
            </a:xfrm>
          </p:grpSpPr>
          <p:pic>
            <p:nvPicPr>
              <p:cNvPr id="43" name="Picture 41">
                <a:extLst>
                  <a:ext uri="{FF2B5EF4-FFF2-40B4-BE49-F238E27FC236}">
                    <a16:creationId xmlns:a16="http://schemas.microsoft.com/office/drawing/2014/main" id="{8FB491BA-BF53-DD46-8E7F-44B4F4B4A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44" name="Picture 42">
                <a:extLst>
                  <a:ext uri="{FF2B5EF4-FFF2-40B4-BE49-F238E27FC236}">
                    <a16:creationId xmlns:a16="http://schemas.microsoft.com/office/drawing/2014/main" id="{887BC627-FDE3-EC43-9AF2-3DB1FAD8A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45" name="Picture 43">
                <a:extLst>
                  <a:ext uri="{FF2B5EF4-FFF2-40B4-BE49-F238E27FC236}">
                    <a16:creationId xmlns:a16="http://schemas.microsoft.com/office/drawing/2014/main" id="{F481047E-F512-614C-A03B-8DB9483EB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9A5DB53-9F9D-874A-85A4-3523DB041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2" y="281229"/>
            <a:ext cx="6152399" cy="43343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5E94B-77E4-8D4B-9552-D4BE7E0644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7"/>
          <a:stretch/>
        </p:blipFill>
        <p:spPr>
          <a:xfrm>
            <a:off x="8371466" y="4969448"/>
            <a:ext cx="1691553" cy="11159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444CAFF-C50E-254E-B838-1ACF6F0F6E6B}"/>
              </a:ext>
            </a:extLst>
          </p:cNvPr>
          <p:cNvGrpSpPr/>
          <p:nvPr/>
        </p:nvGrpSpPr>
        <p:grpSpPr>
          <a:xfrm>
            <a:off x="3139262" y="5311077"/>
            <a:ext cx="3981287" cy="823317"/>
            <a:chOff x="5207158" y="5311077"/>
            <a:chExt cx="3981287" cy="82331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8809FA7-7C62-224E-AF05-21BF4D29CE4F}"/>
                </a:ext>
              </a:extLst>
            </p:cNvPr>
            <p:cNvCxnSpPr>
              <a:cxnSpLocks/>
            </p:cNvCxnSpPr>
            <p:nvPr/>
          </p:nvCxnSpPr>
          <p:spPr>
            <a:xfrm>
              <a:off x="5207158" y="6134394"/>
              <a:ext cx="398128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41">
              <a:extLst>
                <a:ext uri="{FF2B5EF4-FFF2-40B4-BE49-F238E27FC236}">
                  <a16:creationId xmlns:a16="http://schemas.microsoft.com/office/drawing/2014/main" id="{89B9B553-6018-0B43-96EC-9EC570C6B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6500" y="5311077"/>
              <a:ext cx="602602" cy="60260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971746-55CE-904B-A667-3572EF6F7CFF}"/>
              </a:ext>
            </a:extLst>
          </p:cNvPr>
          <p:cNvGrpSpPr/>
          <p:nvPr/>
        </p:nvGrpSpPr>
        <p:grpSpPr>
          <a:xfrm>
            <a:off x="7043024" y="5314368"/>
            <a:ext cx="1081168" cy="820026"/>
            <a:chOff x="5132366" y="5314368"/>
            <a:chExt cx="1081168" cy="82002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CBEBE5-4AC4-8240-9DE5-D530A911473D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D68B1D8-54EB-B24C-B1B3-353FF3BB7940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CED6694-C43D-984A-A597-987961CEE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2BD81790-7A2B-BF46-B92F-C6727D7FD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02A8DB4-9CF9-6345-A1C2-0257DDB68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55555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FINAL DE LA PLANTA –5, A LA DRETA, HI HA ELS BANYS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BANYS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C75633F4-CFDB-F9D0-BE12-AC1A0CC1DE1A}"/>
              </a:ext>
            </a:extLst>
          </p:cNvPr>
          <p:cNvGrpSpPr/>
          <p:nvPr/>
        </p:nvGrpSpPr>
        <p:grpSpPr>
          <a:xfrm>
            <a:off x="7923366" y="5297619"/>
            <a:ext cx="827850" cy="836775"/>
            <a:chOff x="8731657" y="5297619"/>
            <a:chExt cx="827850" cy="836775"/>
          </a:xfrm>
        </p:grpSpPr>
        <p:pic>
          <p:nvPicPr>
            <p:cNvPr id="24" name="Picture 39">
              <a:extLst>
                <a:ext uri="{FF2B5EF4-FFF2-40B4-BE49-F238E27FC236}">
                  <a16:creationId xmlns:a16="http://schemas.microsoft.com/office/drawing/2014/main" id="{C14997A7-2A32-D261-F0B0-7C19AE63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25" name="Straight Connector 45">
              <a:extLst>
                <a:ext uri="{FF2B5EF4-FFF2-40B4-BE49-F238E27FC236}">
                  <a16:creationId xmlns:a16="http://schemas.microsoft.com/office/drawing/2014/main" id="{322B07E5-B9F5-A2E5-A46F-0B73138C2050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EF2597D-E163-A447-8F63-31B0E06DC78A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CBE9342-13DB-B14A-AF1A-72E3EB46A556}"/>
              </a:ext>
            </a:extLst>
          </p:cNvPr>
          <p:cNvGrpSpPr/>
          <p:nvPr/>
        </p:nvGrpSpPr>
        <p:grpSpPr>
          <a:xfrm>
            <a:off x="3811562" y="5323737"/>
            <a:ext cx="1238314" cy="810657"/>
            <a:chOff x="8153044" y="5323737"/>
            <a:chExt cx="1238314" cy="81065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93A1A6-9DBE-3C47-ABE0-F22207C0FD9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54C1D0F-0E49-C542-9468-6DE9EEB864BA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F5AC0D7-8CCF-4345-BB75-E26FD1ABA47E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839EBA67-C2C5-1D41-A1DB-91BE858122A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61" name="Rounded Rectangle 60">
                    <a:extLst>
                      <a:ext uri="{FF2B5EF4-FFF2-40B4-BE49-F238E27FC236}">
                        <a16:creationId xmlns:a16="http://schemas.microsoft.com/office/drawing/2014/main" id="{E783175E-69CA-F449-BE65-072CA370312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02253842-7664-6B44-95E3-372C7A5AA3C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9" name="Rounded Rectangle 68">
                    <a:extLst>
                      <a:ext uri="{FF2B5EF4-FFF2-40B4-BE49-F238E27FC236}">
                        <a16:creationId xmlns:a16="http://schemas.microsoft.com/office/drawing/2014/main" id="{D7535EEA-F550-7D42-903A-4A1A2C1F57E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0" name="Rounded Rectangle 69">
                    <a:extLst>
                      <a:ext uri="{FF2B5EF4-FFF2-40B4-BE49-F238E27FC236}">
                        <a16:creationId xmlns:a16="http://schemas.microsoft.com/office/drawing/2014/main" id="{D81FE5CA-C284-FC4D-A1D7-3E1B7243825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1" name="Rounded Rectangle 70">
                    <a:extLst>
                      <a:ext uri="{FF2B5EF4-FFF2-40B4-BE49-F238E27FC236}">
                        <a16:creationId xmlns:a16="http://schemas.microsoft.com/office/drawing/2014/main" id="{AC1CD61E-E613-E944-93D4-C157FD8A3CA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A73319BB-CD70-7740-9E68-A02122235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73">
                <a:extLst>
                  <a:ext uri="{FF2B5EF4-FFF2-40B4-BE49-F238E27FC236}">
                    <a16:creationId xmlns:a16="http://schemas.microsoft.com/office/drawing/2014/main" id="{0BFBDBF0-B5AB-2246-8D96-BF3E6BA30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53A9C30-081C-F64F-BB58-C753B32F8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1" y="275701"/>
            <a:ext cx="6152400" cy="4334400"/>
          </a:xfrm>
          <a:prstGeom prst="rect">
            <a:avLst/>
          </a:prstGeom>
        </p:spPr>
      </p:pic>
      <p:grpSp>
        <p:nvGrpSpPr>
          <p:cNvPr id="41" name="Group 45">
            <a:extLst>
              <a:ext uri="{FF2B5EF4-FFF2-40B4-BE49-F238E27FC236}">
                <a16:creationId xmlns:a16="http://schemas.microsoft.com/office/drawing/2014/main" id="{395F6668-2309-5342-8855-DA37A579C76D}"/>
              </a:ext>
            </a:extLst>
          </p:cNvPr>
          <p:cNvGrpSpPr/>
          <p:nvPr/>
        </p:nvGrpSpPr>
        <p:grpSpPr>
          <a:xfrm>
            <a:off x="5579910" y="5320705"/>
            <a:ext cx="1029378" cy="813689"/>
            <a:chOff x="4293710" y="5320705"/>
            <a:chExt cx="1029378" cy="813689"/>
          </a:xfrm>
        </p:grpSpPr>
        <p:cxnSp>
          <p:nvCxnSpPr>
            <p:cNvPr id="43" name="Straight Connector 46">
              <a:extLst>
                <a:ext uri="{FF2B5EF4-FFF2-40B4-BE49-F238E27FC236}">
                  <a16:creationId xmlns:a16="http://schemas.microsoft.com/office/drawing/2014/main" id="{67B0F7E2-A65B-E54A-BF06-B5CEA83D0E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8189" y="6134394"/>
              <a:ext cx="69914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7">
              <a:extLst>
                <a:ext uri="{FF2B5EF4-FFF2-40B4-BE49-F238E27FC236}">
                  <a16:creationId xmlns:a16="http://schemas.microsoft.com/office/drawing/2014/main" id="{BC7A56B7-9DA6-6D40-8C2F-06DE749C967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93710" y="5320705"/>
              <a:ext cx="1029378" cy="734862"/>
              <a:chOff x="4890374" y="5724275"/>
              <a:chExt cx="905568" cy="647058"/>
            </a:xfrm>
          </p:grpSpPr>
          <p:pic>
            <p:nvPicPr>
              <p:cNvPr id="45" name="Picture 48">
                <a:extLst>
                  <a:ext uri="{FF2B5EF4-FFF2-40B4-BE49-F238E27FC236}">
                    <a16:creationId xmlns:a16="http://schemas.microsoft.com/office/drawing/2014/main" id="{354BB5CD-ECC4-3543-9F2C-C5A752AB9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46" name="Picture 49">
                <a:extLst>
                  <a:ext uri="{FF2B5EF4-FFF2-40B4-BE49-F238E27FC236}">
                    <a16:creationId xmlns:a16="http://schemas.microsoft.com/office/drawing/2014/main" id="{92C5F9E4-49FA-A547-AA01-BE4C989AD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47" name="Picture 50">
                <a:extLst>
                  <a:ext uri="{FF2B5EF4-FFF2-40B4-BE49-F238E27FC236}">
                    <a16:creationId xmlns:a16="http://schemas.microsoft.com/office/drawing/2014/main" id="{9F296027-21EF-244F-B1BA-EDE67D0C0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4ED6547-C6E9-C44F-BB9D-2E4FD336D6A4}"/>
              </a:ext>
            </a:extLst>
          </p:cNvPr>
          <p:cNvGrpSpPr/>
          <p:nvPr/>
        </p:nvGrpSpPr>
        <p:grpSpPr>
          <a:xfrm>
            <a:off x="6551831" y="5314368"/>
            <a:ext cx="1081168" cy="820026"/>
            <a:chOff x="5132366" y="5314368"/>
            <a:chExt cx="1081168" cy="82002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5134339-EBDB-5348-922A-2C80BBD5C969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392FE61-70F6-1E4D-992F-ABCA373A18E2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0346427-F7DF-BA48-B8E4-E8FF19555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20A722E-6FEE-0442-8755-43979AF1D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5477170E-29AA-B743-B549-6125E6559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64" name="Group 19">
            <a:extLst>
              <a:ext uri="{FF2B5EF4-FFF2-40B4-BE49-F238E27FC236}">
                <a16:creationId xmlns:a16="http://schemas.microsoft.com/office/drawing/2014/main" id="{76B5D6C0-786F-8649-BB82-B984B77F3D56}"/>
              </a:ext>
            </a:extLst>
          </p:cNvPr>
          <p:cNvGrpSpPr/>
          <p:nvPr/>
        </p:nvGrpSpPr>
        <p:grpSpPr>
          <a:xfrm rot="5400000">
            <a:off x="2275507" y="5445977"/>
            <a:ext cx="687984" cy="688868"/>
            <a:chOff x="3352190" y="5356735"/>
            <a:chExt cx="687984" cy="688868"/>
          </a:xfrm>
        </p:grpSpPr>
        <p:cxnSp>
          <p:nvCxnSpPr>
            <p:cNvPr id="65" name="Straight Connector 22">
              <a:extLst>
                <a:ext uri="{FF2B5EF4-FFF2-40B4-BE49-F238E27FC236}">
                  <a16:creationId xmlns:a16="http://schemas.microsoft.com/office/drawing/2014/main" id="{E351BB5F-1805-E14A-BDCF-CBA91D21231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95740" y="5701169"/>
              <a:ext cx="68886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23">
              <a:extLst>
                <a:ext uri="{FF2B5EF4-FFF2-40B4-BE49-F238E27FC236}">
                  <a16:creationId xmlns:a16="http://schemas.microsoft.com/office/drawing/2014/main" id="{438725FB-B5DF-AD4D-BD99-3FE6B1FC9E0C}"/>
                </a:ext>
              </a:extLst>
            </p:cNvPr>
            <p:cNvGrpSpPr/>
            <p:nvPr/>
          </p:nvGrpSpPr>
          <p:grpSpPr>
            <a:xfrm>
              <a:off x="3352190" y="5368310"/>
              <a:ext cx="556082" cy="662300"/>
              <a:chOff x="3324285" y="5373710"/>
              <a:chExt cx="611892" cy="728770"/>
            </a:xfrm>
          </p:grpSpPr>
          <p:cxnSp>
            <p:nvCxnSpPr>
              <p:cNvPr id="67" name="Straight Arrow Connector 24">
                <a:extLst>
                  <a:ext uri="{FF2B5EF4-FFF2-40B4-BE49-F238E27FC236}">
                    <a16:creationId xmlns:a16="http://schemas.microsoft.com/office/drawing/2014/main" id="{F1903E9A-34BB-874E-B341-0E100722E4A2}"/>
                  </a:ext>
                </a:extLst>
              </p:cNvPr>
              <p:cNvCxnSpPr/>
              <p:nvPr/>
            </p:nvCxnSpPr>
            <p:spPr>
              <a:xfrm flipV="1">
                <a:off x="3630232" y="5435264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reeform 25">
                <a:extLst>
                  <a:ext uri="{FF2B5EF4-FFF2-40B4-BE49-F238E27FC236}">
                    <a16:creationId xmlns:a16="http://schemas.microsoft.com/office/drawing/2014/main" id="{4EE64ED6-5C68-F044-A6EC-D2E747C02282}"/>
                  </a:ext>
                </a:extLst>
              </p:cNvPr>
              <p:cNvSpPr/>
              <p:nvPr/>
            </p:nvSpPr>
            <p:spPr>
              <a:xfrm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0554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82" y="6242400"/>
            <a:ext cx="10348856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20" dirty="0">
                <a:latin typeface="Calibri" charset="0"/>
                <a:ea typeface="Calibri" charset="0"/>
                <a:cs typeface="Calibri" charset="0"/>
              </a:rPr>
              <a:t>AL FINAL DE LA PLANTA –5, A L’ESQUERRA, HI HA L’ACCÉS AL BOSC INUNDAT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82882" y="3130079"/>
            <a:ext cx="3832711" cy="716707"/>
            <a:chOff x="182882" y="3130079"/>
            <a:chExt cx="3832711" cy="716707"/>
          </a:xfrm>
        </p:grpSpPr>
        <p:sp>
          <p:nvSpPr>
            <p:cNvPr id="28" name="Rectangle 27"/>
            <p:cNvSpPr/>
            <p:nvPr/>
          </p:nvSpPr>
          <p:spPr>
            <a:xfrm>
              <a:off x="182882" y="3130079"/>
              <a:ext cx="300879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ACCÉS </a:t>
              </a:r>
              <a:b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BOSC INUNDAT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31F902-66E2-FE49-AAE7-520722CD8BD9}"/>
              </a:ext>
            </a:extLst>
          </p:cNvPr>
          <p:cNvGrpSpPr/>
          <p:nvPr/>
        </p:nvGrpSpPr>
        <p:grpSpPr>
          <a:xfrm>
            <a:off x="4554672" y="5320705"/>
            <a:ext cx="1193313" cy="813689"/>
            <a:chOff x="4129274" y="5320705"/>
            <a:chExt cx="1193313" cy="813689"/>
          </a:xfrm>
        </p:grpSpPr>
        <p:cxnSp>
          <p:nvCxnSpPr>
            <p:cNvPr id="4" name="Straight Connector 70">
              <a:extLst>
                <a:ext uri="{FF2B5EF4-FFF2-40B4-BE49-F238E27FC236}">
                  <a16:creationId xmlns:a16="http://schemas.microsoft.com/office/drawing/2014/main" id="{1FF261EE-0C7C-C6A7-260A-B5D199922F2D}"/>
                </a:ext>
              </a:extLst>
            </p:cNvPr>
            <p:cNvCxnSpPr>
              <a:cxnSpLocks/>
            </p:cNvCxnSpPr>
            <p:nvPr/>
          </p:nvCxnSpPr>
          <p:spPr>
            <a:xfrm>
              <a:off x="4168720" y="6134394"/>
              <a:ext cx="11538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49D69A74-497C-A7C6-9850-9D69CB6521E4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4129274" y="5320705"/>
              <a:ext cx="1028451" cy="734862"/>
              <a:chOff x="4890374" y="5724275"/>
              <a:chExt cx="905568" cy="647058"/>
            </a:xfrm>
          </p:grpSpPr>
          <p:pic>
            <p:nvPicPr>
              <p:cNvPr id="10" name="Picture 41">
                <a:extLst>
                  <a:ext uri="{FF2B5EF4-FFF2-40B4-BE49-F238E27FC236}">
                    <a16:creationId xmlns:a16="http://schemas.microsoft.com/office/drawing/2014/main" id="{444F568C-EC7E-FF1E-C801-C71DADE21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11" name="Picture 42">
                <a:extLst>
                  <a:ext uri="{FF2B5EF4-FFF2-40B4-BE49-F238E27FC236}">
                    <a16:creationId xmlns:a16="http://schemas.microsoft.com/office/drawing/2014/main" id="{8CE6BF2A-9A1B-B63C-0763-7306E8BAC7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12" name="Picture 43">
                <a:extLst>
                  <a:ext uri="{FF2B5EF4-FFF2-40B4-BE49-F238E27FC236}">
                    <a16:creationId xmlns:a16="http://schemas.microsoft.com/office/drawing/2014/main" id="{9368772D-A392-B269-C50F-19B5240C9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1C47FC3-1E06-8149-ADDD-1F0026CA3932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547EDF-0168-254C-99EF-F8D39C4B7286}"/>
              </a:ext>
            </a:extLst>
          </p:cNvPr>
          <p:cNvGrpSpPr/>
          <p:nvPr/>
        </p:nvGrpSpPr>
        <p:grpSpPr>
          <a:xfrm>
            <a:off x="7972392" y="5361305"/>
            <a:ext cx="1762623" cy="773089"/>
            <a:chOff x="7972392" y="5361305"/>
            <a:chExt cx="1762623" cy="773089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7972392" y="6134394"/>
              <a:ext cx="17626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4C180B-7959-C449-8F65-7ADFBF27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7734" y="5361305"/>
              <a:ext cx="791938" cy="63563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92A742-68F7-DA40-97F2-A00A58EE2C34}"/>
              </a:ext>
            </a:extLst>
          </p:cNvPr>
          <p:cNvGrpSpPr/>
          <p:nvPr/>
        </p:nvGrpSpPr>
        <p:grpSpPr>
          <a:xfrm>
            <a:off x="2780387" y="5323737"/>
            <a:ext cx="1238314" cy="810657"/>
            <a:chOff x="8153044" y="5323737"/>
            <a:chExt cx="1238314" cy="81065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F2D0C77-B9C6-5C49-A162-32F0F7B107A3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7DA725D-D089-964E-BE6D-FD2FAB7E61CB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65FDAB5-26B9-E540-A7B5-F5B14499EE53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5EB8697E-F96F-0B4D-80F2-61EC77E90EA4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32059540-398C-E14E-BC11-94669487DC9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2" name="Rounded Rectangle 51">
                    <a:extLst>
                      <a:ext uri="{FF2B5EF4-FFF2-40B4-BE49-F238E27FC236}">
                        <a16:creationId xmlns:a16="http://schemas.microsoft.com/office/drawing/2014/main" id="{29C4B982-2AD5-D047-B1DA-0F2569B2555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080E496D-EA2F-9E45-BA0A-9534D32A9EC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5E96C3A2-1C8C-E444-95D5-207A3DA31F9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D8F25AEC-B83F-0B46-8D50-E0A4712EED5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E8FA2E19-8BD9-F848-8AB5-2B73D34A96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8" name="Picture 73">
                <a:extLst>
                  <a:ext uri="{FF2B5EF4-FFF2-40B4-BE49-F238E27FC236}">
                    <a16:creationId xmlns:a16="http://schemas.microsoft.com/office/drawing/2014/main" id="{F3B28C89-4BB7-A446-BE6E-B5DA9A74A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DB207F54-A7AD-504D-8467-BFF016C75E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7" y="274825"/>
            <a:ext cx="6152401" cy="4335274"/>
          </a:xfrm>
          <a:prstGeom prst="rect">
            <a:avLst/>
          </a:prstGeom>
        </p:spPr>
      </p:pic>
      <p:grpSp>
        <p:nvGrpSpPr>
          <p:cNvPr id="58" name="Group 19">
            <a:extLst>
              <a:ext uri="{FF2B5EF4-FFF2-40B4-BE49-F238E27FC236}">
                <a16:creationId xmlns:a16="http://schemas.microsoft.com/office/drawing/2014/main" id="{5397B215-CBC5-994B-81B3-1DDDCBFCB8A3}"/>
              </a:ext>
            </a:extLst>
          </p:cNvPr>
          <p:cNvGrpSpPr/>
          <p:nvPr/>
        </p:nvGrpSpPr>
        <p:grpSpPr>
          <a:xfrm rot="5400000">
            <a:off x="1307455" y="5445977"/>
            <a:ext cx="687984" cy="688868"/>
            <a:chOff x="3352190" y="5356735"/>
            <a:chExt cx="687984" cy="688868"/>
          </a:xfrm>
        </p:grpSpPr>
        <p:cxnSp>
          <p:nvCxnSpPr>
            <p:cNvPr id="59" name="Straight Connector 22">
              <a:extLst>
                <a:ext uri="{FF2B5EF4-FFF2-40B4-BE49-F238E27FC236}">
                  <a16:creationId xmlns:a16="http://schemas.microsoft.com/office/drawing/2014/main" id="{B603E6EB-6973-F84D-B623-4F6A214480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95740" y="5701169"/>
              <a:ext cx="68886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23">
              <a:extLst>
                <a:ext uri="{FF2B5EF4-FFF2-40B4-BE49-F238E27FC236}">
                  <a16:creationId xmlns:a16="http://schemas.microsoft.com/office/drawing/2014/main" id="{01694A08-FD05-2F4D-9E9A-929110D42D61}"/>
                </a:ext>
              </a:extLst>
            </p:cNvPr>
            <p:cNvGrpSpPr/>
            <p:nvPr/>
          </p:nvGrpSpPr>
          <p:grpSpPr>
            <a:xfrm>
              <a:off x="3352190" y="5368310"/>
              <a:ext cx="556082" cy="662300"/>
              <a:chOff x="3324285" y="5373710"/>
              <a:chExt cx="611892" cy="728770"/>
            </a:xfrm>
          </p:grpSpPr>
          <p:cxnSp>
            <p:nvCxnSpPr>
              <p:cNvPr id="61" name="Straight Arrow Connector 24">
                <a:extLst>
                  <a:ext uri="{FF2B5EF4-FFF2-40B4-BE49-F238E27FC236}">
                    <a16:creationId xmlns:a16="http://schemas.microsoft.com/office/drawing/2014/main" id="{90B9AB0F-10C9-0D47-93E8-661680D5F8EB}"/>
                  </a:ext>
                </a:extLst>
              </p:cNvPr>
              <p:cNvCxnSpPr/>
              <p:nvPr/>
            </p:nvCxnSpPr>
            <p:spPr>
              <a:xfrm flipV="1">
                <a:off x="3630232" y="5435264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D3B426F2-03D4-E643-981E-E70F7826A552}"/>
                  </a:ext>
                </a:extLst>
              </p:cNvPr>
              <p:cNvSpPr/>
              <p:nvPr/>
            </p:nvSpPr>
            <p:spPr>
              <a:xfrm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938244-483B-8446-B7DE-F9E1F0D43FFF}"/>
              </a:ext>
            </a:extLst>
          </p:cNvPr>
          <p:cNvGrpSpPr/>
          <p:nvPr/>
        </p:nvGrpSpPr>
        <p:grpSpPr>
          <a:xfrm>
            <a:off x="5685157" y="5314368"/>
            <a:ext cx="1081168" cy="820026"/>
            <a:chOff x="5132366" y="5314368"/>
            <a:chExt cx="1081168" cy="82002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6B0268E-AD1A-424B-A4AF-8F436C444F2D}"/>
                </a:ext>
              </a:extLst>
            </p:cNvPr>
            <p:cNvCxnSpPr/>
            <p:nvPr/>
          </p:nvCxnSpPr>
          <p:spPr>
            <a:xfrm>
              <a:off x="5384997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125500A-C141-2B42-9933-77EE17315359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D6B3849-4435-7044-9ADE-80DB93D67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50A34930-D735-9A42-AA90-D508B4618A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FE937102-08A6-9041-ABB8-43C681FF6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BFF39A3-C0E3-9744-8680-6389B4F35EDF}"/>
              </a:ext>
            </a:extLst>
          </p:cNvPr>
          <p:cNvGrpSpPr/>
          <p:nvPr/>
        </p:nvGrpSpPr>
        <p:grpSpPr>
          <a:xfrm>
            <a:off x="6786070" y="5355146"/>
            <a:ext cx="793963" cy="779248"/>
            <a:chOff x="5948762" y="5355146"/>
            <a:chExt cx="793963" cy="77924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903B61A-10F5-5F4E-9802-46069B4877D1}"/>
                </a:ext>
              </a:extLst>
            </p:cNvPr>
            <p:cNvGrpSpPr/>
            <p:nvPr/>
          </p:nvGrpSpPr>
          <p:grpSpPr>
            <a:xfrm>
              <a:off x="5948762" y="5371330"/>
              <a:ext cx="793963" cy="763064"/>
              <a:chOff x="3857387" y="5371330"/>
              <a:chExt cx="793963" cy="763064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67D6F99-0EF2-C845-906F-A69036C2AF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6161" y="6134394"/>
                <a:ext cx="73573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AFBD28F-AAB8-A94E-B3E6-297C42527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77" name="Straight Arrow Connector 24">
              <a:extLst>
                <a:ext uri="{FF2B5EF4-FFF2-40B4-BE49-F238E27FC236}">
                  <a16:creationId xmlns:a16="http://schemas.microsoft.com/office/drawing/2014/main" id="{F2EC45FA-8ACF-C146-AE88-46233880A7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355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ca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Plànol / COSMOCAIXA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609B7C-6F67-7F45-9DD7-07AB6AE4C293}"/>
              </a:ext>
            </a:extLst>
          </p:cNvPr>
          <p:cNvGrpSpPr/>
          <p:nvPr/>
        </p:nvGrpSpPr>
        <p:grpSpPr>
          <a:xfrm>
            <a:off x="-754667" y="3130079"/>
            <a:ext cx="3832711" cy="716707"/>
            <a:chOff x="182882" y="3130079"/>
            <a:chExt cx="3832711" cy="7167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7BDA11-30C7-3D4F-84C6-8D1D265560C2}"/>
                </a:ext>
              </a:extLst>
            </p:cNvPr>
            <p:cNvSpPr/>
            <p:nvPr/>
          </p:nvSpPr>
          <p:spPr>
            <a:xfrm>
              <a:off x="182882" y="3130079"/>
              <a:ext cx="300879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 </a:t>
              </a:r>
              <a:b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general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26ED7CF-3265-9249-8466-CB7C17974577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5BF8D16-6F78-B54B-8BD9-D562E0C81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405" y="326001"/>
            <a:ext cx="4407963" cy="637190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895660-9309-224F-87EA-D62A46B101AE}"/>
              </a:ext>
            </a:extLst>
          </p:cNvPr>
          <p:cNvGrpSpPr/>
          <p:nvPr/>
        </p:nvGrpSpPr>
        <p:grpSpPr>
          <a:xfrm>
            <a:off x="3552379" y="483154"/>
            <a:ext cx="275818" cy="5020206"/>
            <a:chOff x="3552379" y="483154"/>
            <a:chExt cx="275818" cy="502020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CCD19D-B133-0D46-AF3F-62CF2A34EF68}"/>
                </a:ext>
              </a:extLst>
            </p:cNvPr>
            <p:cNvSpPr/>
            <p:nvPr/>
          </p:nvSpPr>
          <p:spPr>
            <a:xfrm>
              <a:off x="3552379" y="4777836"/>
              <a:ext cx="275818" cy="275818"/>
            </a:xfrm>
            <a:prstGeom prst="rect">
              <a:avLst/>
            </a:prstGeom>
            <a:solidFill>
              <a:srgbClr val="C4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/>
              <a:r>
                <a:rPr lang="es-E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–4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B2EFC-B0BA-2141-936A-2958BF921CBF}"/>
                </a:ext>
              </a:extLst>
            </p:cNvPr>
            <p:cNvSpPr/>
            <p:nvPr/>
          </p:nvSpPr>
          <p:spPr>
            <a:xfrm>
              <a:off x="3552379" y="5227542"/>
              <a:ext cx="275818" cy="275818"/>
            </a:xfrm>
            <a:prstGeom prst="rect">
              <a:avLst/>
            </a:prstGeom>
            <a:solidFill>
              <a:srgbClr val="F9B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/>
              <a:r>
                <a:rPr lang="es-E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–5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7398D-B59F-C94F-B481-7BC61FCFA32F}"/>
                </a:ext>
              </a:extLst>
            </p:cNvPr>
            <p:cNvSpPr/>
            <p:nvPr/>
          </p:nvSpPr>
          <p:spPr>
            <a:xfrm>
              <a:off x="3552379" y="4018912"/>
              <a:ext cx="275818" cy="275818"/>
            </a:xfrm>
            <a:prstGeom prst="rect">
              <a:avLst/>
            </a:prstGeom>
            <a:solidFill>
              <a:srgbClr val="93C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/>
              <a:r>
                <a:rPr lang="es-E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–3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2ED4DC-C737-8F4A-AB9F-FE6FEA23B0C0}"/>
                </a:ext>
              </a:extLst>
            </p:cNvPr>
            <p:cNvSpPr/>
            <p:nvPr/>
          </p:nvSpPr>
          <p:spPr>
            <a:xfrm>
              <a:off x="3552379" y="2697471"/>
              <a:ext cx="275818" cy="275818"/>
            </a:xfrm>
            <a:prstGeom prst="rect">
              <a:avLst/>
            </a:prstGeom>
            <a:solidFill>
              <a:srgbClr val="8ACB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/>
              <a:r>
                <a:rPr lang="es-E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–2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DD7C136-3094-9A4D-B0A1-7D1E714B8FCF}"/>
                </a:ext>
              </a:extLst>
            </p:cNvPr>
            <p:cNvSpPr/>
            <p:nvPr/>
          </p:nvSpPr>
          <p:spPr>
            <a:xfrm>
              <a:off x="3552379" y="1382564"/>
              <a:ext cx="275818" cy="275818"/>
            </a:xfrm>
            <a:prstGeom prst="rect">
              <a:avLst/>
            </a:prstGeom>
            <a:solidFill>
              <a:srgbClr val="B8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/>
              <a:r>
                <a:rPr lang="es-E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–1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658DAA-5707-C84B-95E0-4288F22389FE}"/>
                </a:ext>
              </a:extLst>
            </p:cNvPr>
            <p:cNvSpPr/>
            <p:nvPr/>
          </p:nvSpPr>
          <p:spPr>
            <a:xfrm>
              <a:off x="3552379" y="483154"/>
              <a:ext cx="275818" cy="275818"/>
            </a:xfrm>
            <a:prstGeom prst="rect">
              <a:avLst/>
            </a:prstGeom>
            <a:solidFill>
              <a:srgbClr val="E96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6800" rIns="0" rtlCol="0" anchor="ctr"/>
            <a:lstStyle/>
            <a:p>
              <a:pPr algn="ctr"/>
              <a:r>
                <a:rPr lang="es-E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39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C6BB7E3-8F1B-2649-B4C5-A484B97E1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043" y="4061465"/>
            <a:ext cx="1872000" cy="824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ca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Plànol / COSMOCAIXA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4526" y="1137271"/>
            <a:ext cx="2666966" cy="7167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4526" y="1553998"/>
            <a:ext cx="14459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7DDFF9C-CAC2-A64B-98FC-0C5E68C8D11F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E96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6ED85A44-12E1-C847-9AE5-5172A6ED32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80612" y="1470960"/>
            <a:ext cx="7119407" cy="4366922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FFD9592-2AFB-5C43-AE9A-535E4B9BFD27}"/>
              </a:ext>
            </a:extLst>
          </p:cNvPr>
          <p:cNvSpPr/>
          <p:nvPr/>
        </p:nvSpPr>
        <p:spPr>
          <a:xfrm>
            <a:off x="6932308" y="4520526"/>
            <a:ext cx="501024" cy="13197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botiga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260079A-FE58-DB42-A90C-6C348A63B716}"/>
              </a:ext>
            </a:extLst>
          </p:cNvPr>
          <p:cNvSpPr/>
          <p:nvPr/>
        </p:nvSpPr>
        <p:spPr>
          <a:xfrm>
            <a:off x="5109171" y="4688600"/>
            <a:ext cx="883245" cy="27984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Vestíbul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C93B47-7A31-6144-A805-33EDC1BDAB19}"/>
              </a:ext>
            </a:extLst>
          </p:cNvPr>
          <p:cNvSpPr/>
          <p:nvPr/>
        </p:nvSpPr>
        <p:spPr>
          <a:xfrm>
            <a:off x="1525654" y="3714381"/>
            <a:ext cx="883245" cy="2798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solidFill>
                  <a:srgbClr val="B44800"/>
                </a:solidFill>
                <a:latin typeface="Calibri Light" charset="0"/>
                <a:ea typeface="Calibri Light" charset="0"/>
                <a:cs typeface="Calibri Light" charset="0"/>
              </a:rPr>
              <a:t>Entrada a COSMOCAIXA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89F2D5-7B54-2845-A603-E8B4122BA8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190" y="3625897"/>
            <a:ext cx="240728" cy="2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04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ca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PLÀNOL / COSMOCAIXA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4526" y="1137271"/>
            <a:ext cx="2666966" cy="7167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3DD27206-35BE-3446-82D0-87E94E3632AF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B8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–1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3A7476F-2DC6-8346-92CC-67120BAC0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43" y="1441046"/>
            <a:ext cx="10303830" cy="474637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8B0225D-1907-8143-82A1-0140DB2FE1B9}"/>
              </a:ext>
            </a:extLst>
          </p:cNvPr>
          <p:cNvSpPr/>
          <p:nvPr/>
        </p:nvSpPr>
        <p:spPr>
          <a:xfrm>
            <a:off x="4121838" y="3601700"/>
            <a:ext cx="1779911" cy="30814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Plaça de </a:t>
            </a:r>
            <a:b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la ciència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FA1D26A-23EA-774F-AA2F-62D6A23F9505}"/>
              </a:ext>
            </a:extLst>
          </p:cNvPr>
          <p:cNvSpPr/>
          <p:nvPr/>
        </p:nvSpPr>
        <p:spPr>
          <a:xfrm>
            <a:off x="1344637" y="3088015"/>
            <a:ext cx="471489" cy="11286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Cafè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22A20C3-4150-5B49-BD8B-432B8491FBA7}"/>
              </a:ext>
            </a:extLst>
          </p:cNvPr>
          <p:cNvSpPr/>
          <p:nvPr/>
        </p:nvSpPr>
        <p:spPr>
          <a:xfrm>
            <a:off x="610829" y="3019219"/>
            <a:ext cx="733808" cy="181661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restaurant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C660E5B-A334-9140-BF6B-398B05636518}"/>
              </a:ext>
            </a:extLst>
          </p:cNvPr>
          <p:cNvSpPr/>
          <p:nvPr/>
        </p:nvSpPr>
        <p:spPr>
          <a:xfrm>
            <a:off x="2133167" y="2327432"/>
            <a:ext cx="271954" cy="3593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tau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5AD5B-08B4-1749-9E9B-E6A51A6A5396}"/>
              </a:ext>
            </a:extLst>
          </p:cNvPr>
          <p:cNvSpPr/>
          <p:nvPr/>
        </p:nvSpPr>
        <p:spPr>
          <a:xfrm>
            <a:off x="2148234" y="3126108"/>
            <a:ext cx="883245" cy="2798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900"/>
              </a:lnSpc>
            </a:pPr>
            <a:r>
              <a:rPr lang="ca-ES" sz="1000" b="1" cap="all" dirty="0">
                <a:solidFill>
                  <a:srgbClr val="B44800"/>
                </a:solidFill>
                <a:latin typeface="Calibri Light" charset="0"/>
                <a:ea typeface="Calibri Light" charset="0"/>
                <a:cs typeface="Calibri Light" charset="0"/>
              </a:rPr>
              <a:t>Entrada a COSMOCAIXA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EC0E5B-CC7F-B645-8D9E-477EE7E891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05716" y="2878738"/>
            <a:ext cx="240728" cy="240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77AB6F-0A91-B847-811B-3599D6EE4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997" y="6010508"/>
            <a:ext cx="1740192" cy="7747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007C99-4549-A243-8FF7-4959E2F02E2C}"/>
              </a:ext>
            </a:extLst>
          </p:cNvPr>
          <p:cNvSpPr/>
          <p:nvPr/>
        </p:nvSpPr>
        <p:spPr>
          <a:xfrm>
            <a:off x="9383719" y="5657434"/>
            <a:ext cx="883245" cy="2798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solidFill>
                  <a:srgbClr val="B44800"/>
                </a:solidFill>
                <a:latin typeface="Calibri Light" charset="0"/>
                <a:ea typeface="Calibri Light" charset="0"/>
                <a:cs typeface="Calibri Light" charset="0"/>
              </a:rPr>
              <a:t>Entrada a COSMOCAIXA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69199A-C047-B341-B786-934F69D0A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63355" y="5410064"/>
            <a:ext cx="240728" cy="2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7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ca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PLÀNOL / COSMOCAIXA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–2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41DC9610-FBB4-6E4B-A5AC-B90BC6CDDB77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8AC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–2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2B48D7E-0723-9A48-9513-19990CE3A4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1" y="982973"/>
            <a:ext cx="10635916" cy="547552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7160748-0970-8D4A-A568-2F384AA64CF0}"/>
              </a:ext>
            </a:extLst>
          </p:cNvPr>
          <p:cNvSpPr/>
          <p:nvPr/>
        </p:nvSpPr>
        <p:spPr>
          <a:xfrm>
            <a:off x="3119935" y="2841669"/>
            <a:ext cx="692110" cy="279847"/>
          </a:xfrm>
          <a:prstGeom prst="rect">
            <a:avLst/>
          </a:prstGeom>
          <a:solidFill>
            <a:srgbClr val="E3E3DC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Jardí dels pins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D0C8D5-92C6-1E4E-80EA-F176FF53C067}"/>
              </a:ext>
            </a:extLst>
          </p:cNvPr>
          <p:cNvSpPr/>
          <p:nvPr/>
        </p:nvSpPr>
        <p:spPr>
          <a:xfrm>
            <a:off x="5998547" y="5353420"/>
            <a:ext cx="789122" cy="1060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600"/>
              </a:lnSpc>
            </a:pP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creactivity</a:t>
            </a:r>
            <a:endParaRPr lang="ca-ES" sz="10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654282B-B916-A24C-9B1F-3B4F8CBA8519}"/>
              </a:ext>
            </a:extLst>
          </p:cNvPr>
          <p:cNvSpPr/>
          <p:nvPr/>
        </p:nvSpPr>
        <p:spPr>
          <a:xfrm>
            <a:off x="4787900" y="5013991"/>
            <a:ext cx="789122" cy="1060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600"/>
              </a:lnSpc>
            </a:pP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MicrÀrium</a:t>
            </a:r>
            <a:endParaRPr lang="ca-ES" sz="10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5FD4C6-1F5A-374A-83E4-AAC513E7F2A6}"/>
              </a:ext>
            </a:extLst>
          </p:cNvPr>
          <p:cNvSpPr/>
          <p:nvPr/>
        </p:nvSpPr>
        <p:spPr>
          <a:xfrm>
            <a:off x="7359004" y="5247464"/>
            <a:ext cx="789122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Planetari bombolla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3C5F1FE-B0E6-BA46-9C86-2708A5C38055}"/>
              </a:ext>
            </a:extLst>
          </p:cNvPr>
          <p:cNvSpPr/>
          <p:nvPr/>
        </p:nvSpPr>
        <p:spPr>
          <a:xfrm>
            <a:off x="9008324" y="5141445"/>
            <a:ext cx="789122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7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planetari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FFDE839-7AB1-E14C-BE41-034EC3C2C59E}"/>
              </a:ext>
            </a:extLst>
          </p:cNvPr>
          <p:cNvSpPr/>
          <p:nvPr/>
        </p:nvSpPr>
        <p:spPr>
          <a:xfrm>
            <a:off x="7359004" y="4547992"/>
            <a:ext cx="568734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</a:t>
            </a:r>
            <a:b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Àgora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DC77E22-D90D-9A4D-908E-9EC143E9E28C}"/>
              </a:ext>
            </a:extLst>
          </p:cNvPr>
          <p:cNvSpPr/>
          <p:nvPr/>
        </p:nvSpPr>
        <p:spPr>
          <a:xfrm>
            <a:off x="5997362" y="4147367"/>
            <a:ext cx="641292" cy="166889"/>
          </a:xfrm>
          <a:prstGeom prst="rect">
            <a:avLst/>
          </a:prstGeom>
          <a:solidFill>
            <a:srgbClr val="B2B0A2"/>
          </a:solidFill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7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auditori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D9D3C7A-9BB8-3E42-A65D-932F41AA96F9}"/>
              </a:ext>
            </a:extLst>
          </p:cNvPr>
          <p:cNvSpPr/>
          <p:nvPr/>
        </p:nvSpPr>
        <p:spPr>
          <a:xfrm>
            <a:off x="4865309" y="4441972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EspaI</a:t>
            </a: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b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hipÀTia</a:t>
            </a:r>
            <a:endParaRPr lang="ca-ES" sz="10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E1F298D-C72B-A742-AC95-21219ABED92A}"/>
              </a:ext>
            </a:extLst>
          </p:cNvPr>
          <p:cNvSpPr/>
          <p:nvPr/>
        </p:nvSpPr>
        <p:spPr>
          <a:xfrm>
            <a:off x="578703" y="3133484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900" b="1" cap="all" dirty="0">
                <a:latin typeface="Calibri Light" charset="0"/>
                <a:ea typeface="Calibri Light" charset="0"/>
                <a:cs typeface="Calibri Light" charset="0"/>
              </a:rPr>
              <a:t>Sala SIGMA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276A132-4F85-6B4E-97AA-17EC75B62577}"/>
              </a:ext>
            </a:extLst>
          </p:cNvPr>
          <p:cNvSpPr/>
          <p:nvPr/>
        </p:nvSpPr>
        <p:spPr>
          <a:xfrm>
            <a:off x="920037" y="2840728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900" b="1" cap="all" dirty="0">
                <a:latin typeface="Calibri Light" charset="0"/>
                <a:ea typeface="Calibri Light" charset="0"/>
                <a:cs typeface="Calibri Light" charset="0"/>
              </a:rPr>
              <a:t>Sala delta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1B4782F-21BF-ED43-A7BF-E86654B62EC1}"/>
              </a:ext>
            </a:extLst>
          </p:cNvPr>
          <p:cNvSpPr/>
          <p:nvPr/>
        </p:nvSpPr>
        <p:spPr>
          <a:xfrm>
            <a:off x="1727929" y="3015080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700"/>
              </a:lnSpc>
            </a:pPr>
            <a:r>
              <a:rPr lang="ca-ES" sz="900" b="1" cap="all" dirty="0">
                <a:latin typeface="Calibri Light" charset="0"/>
                <a:ea typeface="Calibri Light" charset="0"/>
                <a:cs typeface="Calibri Light" charset="0"/>
              </a:rPr>
              <a:t>Sala pi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77F8401-11DD-D84A-B201-6696CC4CB07F}"/>
              </a:ext>
            </a:extLst>
          </p:cNvPr>
          <p:cNvSpPr/>
          <p:nvPr/>
        </p:nvSpPr>
        <p:spPr>
          <a:xfrm>
            <a:off x="2312328" y="2734708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800"/>
              </a:lnSpc>
            </a:pPr>
            <a:r>
              <a:rPr lang="ca-ES" sz="900" b="1" cap="all" dirty="0">
                <a:latin typeface="Calibri Light" charset="0"/>
                <a:ea typeface="Calibri Light" charset="0"/>
                <a:cs typeface="Calibri Light" charset="0"/>
              </a:rPr>
              <a:t>Sala </a:t>
            </a:r>
            <a:r>
              <a:rPr lang="ca-ES" sz="900" b="1" cap="all" dirty="0" err="1">
                <a:latin typeface="Calibri Light" charset="0"/>
                <a:ea typeface="Calibri Light" charset="0"/>
                <a:cs typeface="Calibri Light" charset="0"/>
              </a:rPr>
              <a:t>lambdA</a:t>
            </a:r>
            <a:endParaRPr lang="ca-ES" sz="9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EF5DF80-E71F-B543-88EE-54F3B126D6EA}"/>
              </a:ext>
            </a:extLst>
          </p:cNvPr>
          <p:cNvSpPr/>
          <p:nvPr/>
        </p:nvSpPr>
        <p:spPr>
          <a:xfrm>
            <a:off x="5761987" y="4714090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8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ALPHA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13EA13D-01C4-F241-A360-19C31D671ED1}"/>
              </a:ext>
            </a:extLst>
          </p:cNvPr>
          <p:cNvSpPr/>
          <p:nvPr/>
        </p:nvSpPr>
        <p:spPr>
          <a:xfrm>
            <a:off x="5948087" y="4893993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BETA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FB45966-D86F-9347-9584-55F9D3950142}"/>
              </a:ext>
            </a:extLst>
          </p:cNvPr>
          <p:cNvSpPr/>
          <p:nvPr/>
        </p:nvSpPr>
        <p:spPr>
          <a:xfrm>
            <a:off x="6356806" y="5021421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GAMMA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517405A-6307-3E45-BDA8-8CD2F075B6E8}"/>
              </a:ext>
            </a:extLst>
          </p:cNvPr>
          <p:cNvSpPr/>
          <p:nvPr/>
        </p:nvSpPr>
        <p:spPr>
          <a:xfrm>
            <a:off x="4974059" y="3087397"/>
            <a:ext cx="634296" cy="21203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RAMPA HELICOIDAL</a:t>
            </a:r>
          </a:p>
        </p:txBody>
      </p:sp>
    </p:spTree>
    <p:extLst>
      <p:ext uri="{BB962C8B-B14F-4D97-AF65-F5344CB8AC3E}">
        <p14:creationId xmlns:p14="http://schemas.microsoft.com/office/powerpoint/2010/main" val="527373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ca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PLÀNOL / COSMOCAIXA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–3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BB0EDB9-09E6-A74C-92F2-266FE7B55F11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93C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EB080-6FB3-9249-96EC-1BFF30F694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9919" y="2146728"/>
            <a:ext cx="8339998" cy="36294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B3326CB-BDBE-C742-AA00-49A5930118C8}"/>
              </a:ext>
            </a:extLst>
          </p:cNvPr>
          <p:cNvSpPr/>
          <p:nvPr/>
        </p:nvSpPr>
        <p:spPr>
          <a:xfrm>
            <a:off x="5602393" y="3640541"/>
            <a:ext cx="1219512" cy="3026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Àgora</a:t>
            </a:r>
          </a:p>
        </p:txBody>
      </p:sp>
    </p:spTree>
    <p:extLst>
      <p:ext uri="{BB962C8B-B14F-4D97-AF65-F5344CB8AC3E}">
        <p14:creationId xmlns:p14="http://schemas.microsoft.com/office/powerpoint/2010/main" val="58813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6B72F-E150-1942-B015-46C997AADF35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C6FA43-1FBC-2340-BFE8-407655DE00C2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n-U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ENTRADA A cosmoCAIXA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2A2B2E2-3394-E646-87A7-7E0BCA51D87B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152C99B-B396-E847-B515-E3EF1A480C24}"/>
              </a:ext>
            </a:extLst>
          </p:cNvPr>
          <p:cNvSpPr/>
          <p:nvPr/>
        </p:nvSpPr>
        <p:spPr>
          <a:xfrm>
            <a:off x="0" y="6242400"/>
            <a:ext cx="10698480" cy="3677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ca-ES" sz="2130" cap="all" spc="-40" dirty="0">
                <a:latin typeface="Calibri" charset="0"/>
                <a:ea typeface="Calibri" charset="0"/>
                <a:cs typeface="Calibri" charset="0"/>
              </a:rPr>
              <a:t>S’ENTRA A COSMOCAIXA per la plaça de la ciència des Del </a:t>
            </a:r>
            <a:r>
              <a:rPr lang="ca-ES" sz="2130" cap="all" spc="-40" dirty="0">
                <a:latin typeface="Calibri" charset="0"/>
                <a:cs typeface="Calibri" charset="0"/>
              </a:rPr>
              <a:t>carrer dels quatre camins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2D9AF23-E991-4D49-B131-13C3CF7BF82D}"/>
              </a:ext>
            </a:extLst>
          </p:cNvPr>
          <p:cNvSpPr/>
          <p:nvPr/>
        </p:nvSpPr>
        <p:spPr>
          <a:xfrm>
            <a:off x="-1" y="1240545"/>
            <a:ext cx="1220933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48EC9BC-EB91-5D41-8AE9-4DD788C70D49}"/>
              </a:ext>
            </a:extLst>
          </p:cNvPr>
          <p:cNvSpPr/>
          <p:nvPr/>
        </p:nvSpPr>
        <p:spPr>
          <a:xfrm>
            <a:off x="-1" y="917815"/>
            <a:ext cx="1220933" cy="27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2000" tIns="36000" rIns="72000" bIns="36000">
            <a:spAutoFit/>
          </a:bodyPr>
          <a:lstStyle/>
          <a:p>
            <a:pPr marL="288000" algn="r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entrada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D5FB3D-18D6-214D-B402-1BBA75CFC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7" y="275200"/>
            <a:ext cx="6152407" cy="43344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BDF091-3559-614D-A7F3-7A73ECF12A37}"/>
              </a:ext>
            </a:extLst>
          </p:cNvPr>
          <p:cNvCxnSpPr>
            <a:cxnSpLocks/>
          </p:cNvCxnSpPr>
          <p:nvPr/>
        </p:nvCxnSpPr>
        <p:spPr>
          <a:xfrm>
            <a:off x="381407" y="6134394"/>
            <a:ext cx="8626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6B2885-F5AE-474E-92AC-20046AD1FB4D}"/>
              </a:ext>
            </a:extLst>
          </p:cNvPr>
          <p:cNvGrpSpPr/>
          <p:nvPr/>
        </p:nvGrpSpPr>
        <p:grpSpPr>
          <a:xfrm>
            <a:off x="547711" y="5219999"/>
            <a:ext cx="536046" cy="783541"/>
            <a:chOff x="994371" y="1253110"/>
            <a:chExt cx="421316" cy="61584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94DF49A-0DB0-1248-A546-244B38CD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371" y="1253110"/>
              <a:ext cx="421316" cy="42131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4757B23-A9B3-4042-BB96-DF20EA45A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105451" y="1669797"/>
              <a:ext cx="199154" cy="19915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B5267C7-A00C-F848-BDB2-61D6C067839A}"/>
              </a:ext>
            </a:extLst>
          </p:cNvPr>
          <p:cNvGrpSpPr/>
          <p:nvPr/>
        </p:nvGrpSpPr>
        <p:grpSpPr>
          <a:xfrm>
            <a:off x="1561133" y="4968398"/>
            <a:ext cx="1352884" cy="1165996"/>
            <a:chOff x="865744" y="4968398"/>
            <a:chExt cx="1352884" cy="1165996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5E0E73-BCD1-604C-83D0-620E8488E34F}"/>
                </a:ext>
              </a:extLst>
            </p:cNvPr>
            <p:cNvCxnSpPr>
              <a:cxnSpLocks/>
            </p:cNvCxnSpPr>
            <p:nvPr/>
          </p:nvCxnSpPr>
          <p:spPr>
            <a:xfrm>
              <a:off x="865744" y="6134394"/>
              <a:ext cx="135288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436F217-13E9-614A-897F-F278DAF9F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2" r="5459"/>
            <a:stretch/>
          </p:blipFill>
          <p:spPr>
            <a:xfrm>
              <a:off x="865744" y="4968398"/>
              <a:ext cx="1352884" cy="1105200"/>
            </a:xfrm>
            <a:prstGeom prst="rect">
              <a:avLst/>
            </a:prstGeom>
          </p:spPr>
        </p:pic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DC0CF1-434D-614F-9D57-0E58FBEAAD3D}"/>
              </a:ext>
            </a:extLst>
          </p:cNvPr>
          <p:cNvCxnSpPr>
            <a:cxnSpLocks/>
          </p:cNvCxnSpPr>
          <p:nvPr/>
        </p:nvCxnSpPr>
        <p:spPr>
          <a:xfrm>
            <a:off x="3854050" y="6134394"/>
            <a:ext cx="22093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64914FCC-02F7-4142-9A29-315362B2E9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"/>
          <a:stretch/>
        </p:blipFill>
        <p:spPr>
          <a:xfrm>
            <a:off x="3854050" y="4967753"/>
            <a:ext cx="2209350" cy="1107094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3AEFB44-3D1F-9141-804B-350E02E12868}"/>
              </a:ext>
            </a:extLst>
          </p:cNvPr>
          <p:cNvCxnSpPr>
            <a:cxnSpLocks/>
          </p:cNvCxnSpPr>
          <p:nvPr/>
        </p:nvCxnSpPr>
        <p:spPr>
          <a:xfrm>
            <a:off x="7085378" y="6134394"/>
            <a:ext cx="32372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92BA8C72-C6CC-AD4D-B01D-85B9FD945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09" b="8009"/>
          <a:stretch/>
        </p:blipFill>
        <p:spPr>
          <a:xfrm>
            <a:off x="7085379" y="4967753"/>
            <a:ext cx="3237256" cy="11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80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E1C4BE-3051-6649-A4C7-953C989C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1971" y="1625850"/>
            <a:ext cx="8913278" cy="48224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ca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PLÀNOL / COSMOCAIXA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–4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68934A4-950E-A349-9471-26A0FC04A404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C4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83705D-D17D-284B-BC15-EDC1CD4A82D7}"/>
              </a:ext>
            </a:extLst>
          </p:cNvPr>
          <p:cNvSpPr/>
          <p:nvPr/>
        </p:nvSpPr>
        <p:spPr>
          <a:xfrm>
            <a:off x="8376718" y="4499885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OMEGA</a:t>
            </a:r>
          </a:p>
        </p:txBody>
      </p:sp>
    </p:spTree>
    <p:extLst>
      <p:ext uri="{BB962C8B-B14F-4D97-AF65-F5344CB8AC3E}">
        <p14:creationId xmlns:p14="http://schemas.microsoft.com/office/powerpoint/2010/main" val="1856316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FA9591-585D-1848-98A9-6FB64C8E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505" y="1087473"/>
            <a:ext cx="10323094" cy="57773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A87845-AC92-934B-96DF-B395FC1D49A6}"/>
              </a:ext>
            </a:extLst>
          </p:cNvPr>
          <p:cNvSpPr/>
          <p:nvPr/>
        </p:nvSpPr>
        <p:spPr>
          <a:xfrm>
            <a:off x="1241129" y="4000014"/>
            <a:ext cx="1071199" cy="35278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_tradnl" sz="1000" b="1" cap="all" dirty="0">
                <a:latin typeface="Calibri Light" charset="0"/>
                <a:ea typeface="Calibri Light" charset="0"/>
                <a:cs typeface="Calibri Light" charset="0"/>
              </a:rPr>
              <a:t>Sala </a:t>
            </a: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D’exposicions </a:t>
            </a:r>
            <a:r>
              <a:rPr lang="es-ES_tradnl" sz="1000" b="1" cap="all" dirty="0">
                <a:latin typeface="Calibri Light" charset="0"/>
                <a:ea typeface="Calibri Light" charset="0"/>
                <a:cs typeface="Calibri Light" charset="0"/>
              </a:rPr>
              <a:t>LYNN MARGULIS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4C641A-55E9-E949-988C-5932BFEEB42B}"/>
              </a:ext>
            </a:extLst>
          </p:cNvPr>
          <p:cNvSpPr/>
          <p:nvPr/>
        </p:nvSpPr>
        <p:spPr>
          <a:xfrm>
            <a:off x="1024128" y="3506129"/>
            <a:ext cx="891081" cy="35278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D’exposicions temporals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ca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PLÀNOL / COSMOCAIXA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–5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50514177-C493-AF45-A0EA-7D8DA4093A13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F9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–5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B457E27-1508-7A47-8125-3DB2E6EC352E}"/>
              </a:ext>
            </a:extLst>
          </p:cNvPr>
          <p:cNvSpPr/>
          <p:nvPr/>
        </p:nvSpPr>
        <p:spPr>
          <a:xfrm>
            <a:off x="5354052" y="4239875"/>
            <a:ext cx="549798" cy="3821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univers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284ABB8-E2EB-D140-BC44-1D2EF6034253}"/>
              </a:ext>
            </a:extLst>
          </p:cNvPr>
          <p:cNvSpPr/>
          <p:nvPr/>
        </p:nvSpPr>
        <p:spPr>
          <a:xfrm>
            <a:off x="4011749" y="3157511"/>
            <a:ext cx="618347" cy="25347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Base Antàrtica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B07376-B1CE-AF42-A1C6-7215E39DC33D}"/>
              </a:ext>
            </a:extLst>
          </p:cNvPr>
          <p:cNvSpPr/>
          <p:nvPr/>
        </p:nvSpPr>
        <p:spPr>
          <a:xfrm>
            <a:off x="4053957" y="5002071"/>
            <a:ext cx="691435" cy="27166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Mur geològic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5FCDDB9-0E7C-9A44-9089-C4903DA195E2}"/>
              </a:ext>
            </a:extLst>
          </p:cNvPr>
          <p:cNvSpPr/>
          <p:nvPr/>
        </p:nvSpPr>
        <p:spPr>
          <a:xfrm>
            <a:off x="5115631" y="5285765"/>
            <a:ext cx="523250" cy="3821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Restes I rastres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A7AF3C9-C629-894F-A737-5BE5B2F896B5}"/>
              </a:ext>
            </a:extLst>
          </p:cNvPr>
          <p:cNvSpPr/>
          <p:nvPr/>
        </p:nvSpPr>
        <p:spPr>
          <a:xfrm>
            <a:off x="7110663" y="5902541"/>
            <a:ext cx="812391" cy="3821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Bosc inundat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FC20B8B-BA32-4743-939A-EFC1CA95D698}"/>
              </a:ext>
            </a:extLst>
          </p:cNvPr>
          <p:cNvSpPr/>
          <p:nvPr/>
        </p:nvSpPr>
        <p:spPr>
          <a:xfrm>
            <a:off x="3891218" y="2173434"/>
            <a:ext cx="634296" cy="21203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RAMPA HELICOIDAL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BFFAD25-7200-024A-8D34-313D376E8FB9}"/>
              </a:ext>
            </a:extLst>
          </p:cNvPr>
          <p:cNvSpPr/>
          <p:nvPr/>
        </p:nvSpPr>
        <p:spPr>
          <a:xfrm>
            <a:off x="2985812" y="4081141"/>
            <a:ext cx="428368" cy="27166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Lab</a:t>
            </a: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math</a:t>
            </a:r>
            <a:endParaRPr lang="ca-ES" sz="10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00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0286" y="5860563"/>
            <a:ext cx="1371036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r>
              <a:rPr lang="ca-ES" sz="1500" spc="50" dirty="0">
                <a:latin typeface="Calibri" charset="0"/>
                <a:ea typeface="Calibri" charset="0"/>
                <a:cs typeface="Calibri" charset="0"/>
              </a:rPr>
              <a:t>Hi col·labora: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D229E-7116-6248-83B2-6EA824596D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992" y="6440946"/>
            <a:ext cx="1616635" cy="761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6A35B-5E2B-1745-BA57-A28906B3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3040279"/>
            <a:ext cx="5897880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0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64F2686-EF64-A148-BC40-F07FFD3288BE}"/>
              </a:ext>
            </a:extLst>
          </p:cNvPr>
          <p:cNvGrpSpPr/>
          <p:nvPr/>
        </p:nvGrpSpPr>
        <p:grpSpPr>
          <a:xfrm>
            <a:off x="7735670" y="5320682"/>
            <a:ext cx="1230731" cy="813712"/>
            <a:chOff x="8392824" y="5320682"/>
            <a:chExt cx="1230731" cy="81371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8392824" y="6134394"/>
              <a:ext cx="123073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870" y="5320682"/>
              <a:ext cx="591544" cy="591542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70AF141-60E2-DC4D-8A1A-A20CA3F160B4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S’ENTRA A COSMOCAIXA DES DEL PÀRQUING AMB ASCENSOR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580201-4980-6F44-B45D-F55F82562BBF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4E9167-DB62-9544-9142-AD00C299AAFF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n-U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ENTRADA A cosmoCAIXA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577FBF8-D0C7-844B-861D-A18621BB585B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2BE2DD-DDFE-E84D-BCF2-64A9D8A9119C}"/>
              </a:ext>
            </a:extLst>
          </p:cNvPr>
          <p:cNvCxnSpPr>
            <a:cxnSpLocks/>
          </p:cNvCxnSpPr>
          <p:nvPr/>
        </p:nvCxnSpPr>
        <p:spPr>
          <a:xfrm>
            <a:off x="1693985" y="6134394"/>
            <a:ext cx="99508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F0C250-9CBA-854C-80B6-2685129CA08D}"/>
              </a:ext>
            </a:extLst>
          </p:cNvPr>
          <p:cNvGrpSpPr/>
          <p:nvPr/>
        </p:nvGrpSpPr>
        <p:grpSpPr>
          <a:xfrm>
            <a:off x="1917412" y="5219999"/>
            <a:ext cx="536046" cy="783541"/>
            <a:chOff x="1067619" y="1253110"/>
            <a:chExt cx="421316" cy="61584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E4989F1-9D7E-984A-8365-976D6A4D6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19" y="1253110"/>
              <a:ext cx="421316" cy="42131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B24C41-93AF-1349-9F8D-31AE954A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178700" y="1669797"/>
              <a:ext cx="199154" cy="199154"/>
            </a:xfrm>
            <a:prstGeom prst="rect">
              <a:avLst/>
            </a:prstGeom>
          </p:spPr>
        </p:pic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63A4B83-4A87-2B4B-9E9C-E22A0D246354}"/>
              </a:ext>
            </a:extLst>
          </p:cNvPr>
          <p:cNvSpPr/>
          <p:nvPr/>
        </p:nvSpPr>
        <p:spPr>
          <a:xfrm>
            <a:off x="-1" y="917815"/>
            <a:ext cx="1220933" cy="27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2000" tIns="36000" rIns="72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entrada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7B220F-FF93-AB4D-9899-785F44C5BCE4}"/>
              </a:ext>
            </a:extLst>
          </p:cNvPr>
          <p:cNvSpPr/>
          <p:nvPr/>
        </p:nvSpPr>
        <p:spPr>
          <a:xfrm>
            <a:off x="-1" y="1240545"/>
            <a:ext cx="1220933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–6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CE87FC-D507-DF44-ADB8-014FA3E23F11}"/>
              </a:ext>
            </a:extLst>
          </p:cNvPr>
          <p:cNvGrpSpPr/>
          <p:nvPr/>
        </p:nvGrpSpPr>
        <p:grpSpPr>
          <a:xfrm>
            <a:off x="3022181" y="4968398"/>
            <a:ext cx="1561170" cy="1165996"/>
            <a:chOff x="747135" y="4968398"/>
            <a:chExt cx="1561170" cy="116599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E333687-3F61-E54D-87D3-27D1D20DA086}"/>
                </a:ext>
              </a:extLst>
            </p:cNvPr>
            <p:cNvCxnSpPr>
              <a:cxnSpLocks/>
            </p:cNvCxnSpPr>
            <p:nvPr/>
          </p:nvCxnSpPr>
          <p:spPr>
            <a:xfrm>
              <a:off x="747135" y="6134394"/>
              <a:ext cx="15611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B002A8A-BD17-E447-A656-CA2433047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135" y="4968398"/>
              <a:ext cx="1561170" cy="11052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25C926-7B41-C241-BE0A-24F86C0F6D08}"/>
              </a:ext>
            </a:extLst>
          </p:cNvPr>
          <p:cNvGrpSpPr/>
          <p:nvPr/>
        </p:nvGrpSpPr>
        <p:grpSpPr>
          <a:xfrm>
            <a:off x="5736406" y="5294231"/>
            <a:ext cx="1237782" cy="840163"/>
            <a:chOff x="5736406" y="5294231"/>
            <a:chExt cx="1237782" cy="8401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3A61C05-C0BF-9E44-B5FB-2046BE9A96B7}"/>
                </a:ext>
              </a:extLst>
            </p:cNvPr>
            <p:cNvCxnSpPr>
              <a:cxnSpLocks/>
            </p:cNvCxnSpPr>
            <p:nvPr/>
          </p:nvCxnSpPr>
          <p:spPr>
            <a:xfrm>
              <a:off x="5736406" y="6134394"/>
              <a:ext cx="123778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0132BF2-E28F-C346-8632-4B7A774D5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9474" y="5294231"/>
              <a:ext cx="731647" cy="73164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1CC0CDD-1295-DB4F-95BD-A32041B915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198"/>
            <a:ext cx="6152401" cy="43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FCE848C-F613-F843-90F3-4C9B1B2D39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25" y="281228"/>
            <a:ext cx="3060631" cy="4336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997D2EB-69BF-BF4F-8956-4F7DC0CA5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352" y="278528"/>
            <a:ext cx="3045521" cy="43362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70AF141-60E2-DC4D-8A1A-A20CA3F160B4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ca-ES" sz="2200" cap="all" spc="50" dirty="0">
                <a:latin typeface="Calibri" charset="0"/>
                <a:ea typeface="Calibri" charset="0"/>
                <a:cs typeface="Calibri" charset="0"/>
              </a:rPr>
              <a:t>S’Entra a Cosmocaixa per LA PLANTA 0 i per la planta –1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AD796-6A94-4219-97B6-6CA3D547A575}"/>
              </a:ext>
            </a:extLst>
          </p:cNvPr>
          <p:cNvSpPr/>
          <p:nvPr/>
        </p:nvSpPr>
        <p:spPr>
          <a:xfrm>
            <a:off x="2607132" y="3954354"/>
            <a:ext cx="638979" cy="44938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B2C27C-013D-654E-BCCB-5064FB76684B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8B350C-377C-7446-ACD6-6B67B99B5713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ACCÉS A </a:t>
              </a:r>
              <a:r>
                <a:rPr lang="ca-ES" sz="3300" cap="all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cosmoCAIXA</a:t>
              </a:r>
              <a:endParaRPr lang="ca-ES" sz="33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9777474-9D61-E04C-BB0E-6D377CE098C1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5BB4A05-6492-094A-BB89-5444A2B2888E}"/>
              </a:ext>
            </a:extLst>
          </p:cNvPr>
          <p:cNvSpPr/>
          <p:nvPr/>
        </p:nvSpPr>
        <p:spPr>
          <a:xfrm>
            <a:off x="4332849" y="350722"/>
            <a:ext cx="887629" cy="272758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36000" rIns="72000" bIns="36000">
            <a:spAutoFit/>
          </a:bodyPr>
          <a:lstStyle/>
          <a:p>
            <a:pPr marL="1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BA2BAE-23A3-A14B-B7C6-979976BD4D71}"/>
              </a:ext>
            </a:extLst>
          </p:cNvPr>
          <p:cNvSpPr/>
          <p:nvPr/>
        </p:nvSpPr>
        <p:spPr>
          <a:xfrm>
            <a:off x="0" y="917815"/>
            <a:ext cx="1059366" cy="272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ca-E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accés</a:t>
            </a:r>
            <a:endParaRPr lang="ca-ES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B62F45E-3465-1B46-9DB8-70BB3449C5F1}"/>
              </a:ext>
            </a:extLst>
          </p:cNvPr>
          <p:cNvGrpSpPr/>
          <p:nvPr/>
        </p:nvGrpSpPr>
        <p:grpSpPr>
          <a:xfrm>
            <a:off x="7777376" y="5323737"/>
            <a:ext cx="1238314" cy="810657"/>
            <a:chOff x="8153044" y="5323737"/>
            <a:chExt cx="1238314" cy="81065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83C5A25-B442-164E-9776-E65C9F8F70AB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8CBB696-2C04-834E-AFF9-9EC53AC8A796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3DB1B5C-C31C-954B-B7BB-A35DA994D5D1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7394453-9B95-E540-848F-ACF729447F34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78" name="Rounded Rectangle 77">
                    <a:extLst>
                      <a:ext uri="{FF2B5EF4-FFF2-40B4-BE49-F238E27FC236}">
                        <a16:creationId xmlns:a16="http://schemas.microsoft.com/office/drawing/2014/main" id="{B98F2CBD-E9A2-B74A-BFEB-599A957245E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9" name="Rounded Rectangle 78">
                    <a:extLst>
                      <a:ext uri="{FF2B5EF4-FFF2-40B4-BE49-F238E27FC236}">
                        <a16:creationId xmlns:a16="http://schemas.microsoft.com/office/drawing/2014/main" id="{FA2AD104-F7E4-7B41-B9E9-ABCC3129757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0" name="Rounded Rectangle 79">
                    <a:extLst>
                      <a:ext uri="{FF2B5EF4-FFF2-40B4-BE49-F238E27FC236}">
                        <a16:creationId xmlns:a16="http://schemas.microsoft.com/office/drawing/2014/main" id="{E0BE2BDA-4EAB-854B-94A4-84A99BA25E7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1" name="Rounded Rectangle 80">
                    <a:extLst>
                      <a:ext uri="{FF2B5EF4-FFF2-40B4-BE49-F238E27FC236}">
                        <a16:creationId xmlns:a16="http://schemas.microsoft.com/office/drawing/2014/main" id="{B788ECDE-FE38-034A-9EE6-B938B43673C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2" name="Rounded Rectangle 81">
                    <a:extLst>
                      <a:ext uri="{FF2B5EF4-FFF2-40B4-BE49-F238E27FC236}">
                        <a16:creationId xmlns:a16="http://schemas.microsoft.com/office/drawing/2014/main" id="{7B1EBF83-5BF7-6442-AF21-49E338B5148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59E3DC67-54AA-7D41-B5C4-C6F849F36E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83" name="Picture 73">
                <a:extLst>
                  <a:ext uri="{FF2B5EF4-FFF2-40B4-BE49-F238E27FC236}">
                    <a16:creationId xmlns:a16="http://schemas.microsoft.com/office/drawing/2014/main" id="{6686D07F-C996-204D-8575-80CED91EB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671A28A-0D19-4B4B-BE59-F1EDDB69B4DE}"/>
              </a:ext>
            </a:extLst>
          </p:cNvPr>
          <p:cNvGrpSpPr/>
          <p:nvPr/>
        </p:nvGrpSpPr>
        <p:grpSpPr>
          <a:xfrm>
            <a:off x="5522026" y="5292309"/>
            <a:ext cx="1115187" cy="842085"/>
            <a:chOff x="5742813" y="5292309"/>
            <a:chExt cx="1115187" cy="842085"/>
          </a:xfrm>
        </p:grpSpPr>
        <p:cxnSp>
          <p:nvCxnSpPr>
            <p:cNvPr id="24" name="Straight Connector 23"/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E7D7CCC-20C5-224A-9BE2-3F68AF034CC5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EC4CE2C-CD8D-F143-9415-2B9302778FAF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6FB5E500-7C26-BB47-9900-881B98E76E47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90" name="Rounded Rectangle 89">
                    <a:extLst>
                      <a:ext uri="{FF2B5EF4-FFF2-40B4-BE49-F238E27FC236}">
                        <a16:creationId xmlns:a16="http://schemas.microsoft.com/office/drawing/2014/main" id="{55A4BB1E-092B-0246-B80E-ADCCB89BCBB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1" name="Rounded Rectangle 90">
                    <a:extLst>
                      <a:ext uri="{FF2B5EF4-FFF2-40B4-BE49-F238E27FC236}">
                        <a16:creationId xmlns:a16="http://schemas.microsoft.com/office/drawing/2014/main" id="{15C25271-D880-3942-B72C-908AC92920B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2" name="Rounded Rectangle 91">
                    <a:extLst>
                      <a:ext uri="{FF2B5EF4-FFF2-40B4-BE49-F238E27FC236}">
                        <a16:creationId xmlns:a16="http://schemas.microsoft.com/office/drawing/2014/main" id="{F4FF8FAC-9EEF-AA42-9422-F49E1F0E6FA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3" name="Rounded Rectangle 92">
                    <a:extLst>
                      <a:ext uri="{FF2B5EF4-FFF2-40B4-BE49-F238E27FC236}">
                        <a16:creationId xmlns:a16="http://schemas.microsoft.com/office/drawing/2014/main" id="{EB2F48F9-F8F5-C74F-9BBF-6D4430D4D6A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4" name="Rounded Rectangle 93">
                    <a:extLst>
                      <a:ext uri="{FF2B5EF4-FFF2-40B4-BE49-F238E27FC236}">
                        <a16:creationId xmlns:a16="http://schemas.microsoft.com/office/drawing/2014/main" id="{221DC322-EDF7-2542-B3AA-7465F6B6950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1B95038-34D9-C14E-BA90-5F433005C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87" name="Picture 73">
                <a:extLst>
                  <a:ext uri="{FF2B5EF4-FFF2-40B4-BE49-F238E27FC236}">
                    <a16:creationId xmlns:a16="http://schemas.microsoft.com/office/drawing/2014/main" id="{F899D236-F463-F545-9DF8-12C8905B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95" name="Rounded Rectangle 74">
              <a:extLst>
                <a:ext uri="{FF2B5EF4-FFF2-40B4-BE49-F238E27FC236}">
                  <a16:creationId xmlns:a16="http://schemas.microsoft.com/office/drawing/2014/main" id="{52F6A740-1628-3748-9B0A-914FF43C872E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BC384CE-49EC-0C44-BB42-A114B607B620}"/>
              </a:ext>
            </a:extLst>
          </p:cNvPr>
          <p:cNvSpPr/>
          <p:nvPr/>
        </p:nvSpPr>
        <p:spPr>
          <a:xfrm>
            <a:off x="7412933" y="350722"/>
            <a:ext cx="982911" cy="272758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36000" rIns="72000" bIns="36000">
            <a:spAutoFit/>
          </a:bodyPr>
          <a:lstStyle/>
          <a:p>
            <a:pPr marL="1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ABE66C-9260-A740-97A9-389332097963}"/>
              </a:ext>
            </a:extLst>
          </p:cNvPr>
          <p:cNvCxnSpPr>
            <a:cxnSpLocks/>
          </p:cNvCxnSpPr>
          <p:nvPr/>
        </p:nvCxnSpPr>
        <p:spPr>
          <a:xfrm>
            <a:off x="1671683" y="6134394"/>
            <a:ext cx="99508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ABE6902-1F60-9849-A03D-9C71D9749666}"/>
              </a:ext>
            </a:extLst>
          </p:cNvPr>
          <p:cNvGrpSpPr/>
          <p:nvPr/>
        </p:nvGrpSpPr>
        <p:grpSpPr>
          <a:xfrm>
            <a:off x="1895110" y="5219999"/>
            <a:ext cx="536046" cy="783541"/>
            <a:chOff x="1067619" y="1253110"/>
            <a:chExt cx="421316" cy="61584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348E0A-0874-E14D-9C3A-BC789993C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19" y="1253110"/>
              <a:ext cx="421316" cy="42131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FB00BC5-DEB1-F849-9B61-12A68365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178700" y="1669797"/>
              <a:ext cx="199154" cy="1991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5B28FFB-931D-DA47-8D1C-FCE99833CA5F}"/>
              </a:ext>
            </a:extLst>
          </p:cNvPr>
          <p:cNvGrpSpPr/>
          <p:nvPr/>
        </p:nvGrpSpPr>
        <p:grpSpPr>
          <a:xfrm>
            <a:off x="2999879" y="4968398"/>
            <a:ext cx="1561170" cy="1165996"/>
            <a:chOff x="747135" y="4968398"/>
            <a:chExt cx="1561170" cy="1165996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AEECD32-4D37-5843-A976-DA9DE38085FF}"/>
                </a:ext>
              </a:extLst>
            </p:cNvPr>
            <p:cNvCxnSpPr>
              <a:cxnSpLocks/>
            </p:cNvCxnSpPr>
            <p:nvPr/>
          </p:nvCxnSpPr>
          <p:spPr>
            <a:xfrm>
              <a:off x="747135" y="6134394"/>
              <a:ext cx="15611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85DCF3-2787-8641-8C38-B40AB51ED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135" y="4968398"/>
              <a:ext cx="1561170" cy="110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32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C46B6-6B71-2F4F-ABBA-C52047DE9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75201"/>
            <a:ext cx="6152401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399"/>
            <a:ext cx="10093912" cy="399409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ca-ES" sz="2200" dirty="0">
                <a:latin typeface="Calibri" charset="0"/>
                <a:ea typeface="Calibri" charset="0"/>
                <a:cs typeface="Calibri" charset="0"/>
              </a:rPr>
              <a:t>AL COMENÇAMENT DE LA PLANTA 0, A L’ESQUERRA, HI HA LES CONSIGNES I ELS BANYS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consignes </a:t>
              </a:r>
              <a:b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I banys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6C81C9-95B7-CA4C-A62C-07A513654CBD}"/>
              </a:ext>
            </a:extLst>
          </p:cNvPr>
          <p:cNvGrpSpPr/>
          <p:nvPr/>
        </p:nvGrpSpPr>
        <p:grpSpPr>
          <a:xfrm>
            <a:off x="7560527" y="5231491"/>
            <a:ext cx="1296634" cy="902903"/>
            <a:chOff x="7560527" y="5231491"/>
            <a:chExt cx="1296634" cy="902903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7560527" y="6134394"/>
              <a:ext cx="129663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1153" y="5231491"/>
              <a:ext cx="535383" cy="75850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0FBA23-6A1B-8F4F-AE99-DD0240748926}"/>
              </a:ext>
            </a:extLst>
          </p:cNvPr>
          <p:cNvGrpSpPr/>
          <p:nvPr/>
        </p:nvGrpSpPr>
        <p:grpSpPr>
          <a:xfrm>
            <a:off x="9497132" y="5297619"/>
            <a:ext cx="766354" cy="836775"/>
            <a:chOff x="8795858" y="5297619"/>
            <a:chExt cx="766354" cy="83677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6607" y="5297619"/>
              <a:ext cx="704857" cy="630527"/>
            </a:xfrm>
            <a:prstGeom prst="rect">
              <a:avLst/>
            </a:prstGeom>
          </p:spPr>
        </p:pic>
        <p:cxnSp>
          <p:nvCxnSpPr>
            <p:cNvPr id="46" name="Straight Connector 45"/>
            <p:cNvCxnSpPr>
              <a:cxnSpLocks/>
            </p:cNvCxnSpPr>
            <p:nvPr/>
          </p:nvCxnSpPr>
          <p:spPr>
            <a:xfrm>
              <a:off x="8795858" y="6134394"/>
              <a:ext cx="76635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07CCDE-0251-C04E-A49A-AE9191902986}"/>
              </a:ext>
            </a:extLst>
          </p:cNvPr>
          <p:cNvGrpSpPr/>
          <p:nvPr/>
        </p:nvGrpSpPr>
        <p:grpSpPr>
          <a:xfrm>
            <a:off x="6177848" y="5314368"/>
            <a:ext cx="1081168" cy="820026"/>
            <a:chOff x="5132366" y="5314368"/>
            <a:chExt cx="1081168" cy="820026"/>
          </a:xfrm>
        </p:grpSpPr>
        <p:cxnSp>
          <p:nvCxnSpPr>
            <p:cNvPr id="20" name="Straight Connector 19"/>
            <p:cNvCxnSpPr>
              <a:cxnSpLocks/>
            </p:cNvCxnSpPr>
            <p:nvPr/>
          </p:nvCxnSpPr>
          <p:spPr>
            <a:xfrm>
              <a:off x="5351544" y="6134394"/>
              <a:ext cx="57982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856D9C-44D9-1D46-BF90-8F63F4586A66}"/>
              </a:ext>
            </a:extLst>
          </p:cNvPr>
          <p:cNvGrpSpPr/>
          <p:nvPr/>
        </p:nvGrpSpPr>
        <p:grpSpPr>
          <a:xfrm>
            <a:off x="5058508" y="5320705"/>
            <a:ext cx="1171233" cy="813689"/>
            <a:chOff x="5058508" y="5320705"/>
            <a:chExt cx="1171233" cy="813689"/>
          </a:xfrm>
        </p:grpSpPr>
        <p:grpSp>
          <p:nvGrpSpPr>
            <p:cNvPr id="41" name="Group 40"/>
            <p:cNvGrpSpPr>
              <a:grpSpLocks/>
            </p:cNvGrpSpPr>
            <p:nvPr/>
          </p:nvGrpSpPr>
          <p:grpSpPr>
            <a:xfrm flipH="1">
              <a:off x="5104992" y="5320705"/>
              <a:ext cx="1028451" cy="734862"/>
              <a:chOff x="4890374" y="5724275"/>
              <a:chExt cx="905568" cy="647058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  <p:cxnSp>
          <p:nvCxnSpPr>
            <p:cNvPr id="48" name="Straight Connector 47"/>
            <p:cNvCxnSpPr>
              <a:cxnSpLocks/>
            </p:cNvCxnSpPr>
            <p:nvPr/>
          </p:nvCxnSpPr>
          <p:spPr>
            <a:xfrm>
              <a:off x="5058508" y="6134394"/>
              <a:ext cx="117123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BE34FF-69F3-7B46-AC63-9B4C39983476}"/>
              </a:ext>
            </a:extLst>
          </p:cNvPr>
          <p:cNvGrpSpPr/>
          <p:nvPr/>
        </p:nvGrpSpPr>
        <p:grpSpPr>
          <a:xfrm>
            <a:off x="766706" y="5446420"/>
            <a:ext cx="1853402" cy="687984"/>
            <a:chOff x="766706" y="5446420"/>
            <a:chExt cx="1853402" cy="687984"/>
          </a:xfrm>
        </p:grpSpPr>
        <p:cxnSp>
          <p:nvCxnSpPr>
            <p:cNvPr id="34" name="Straight Connector 22">
              <a:extLst>
                <a:ext uri="{FF2B5EF4-FFF2-40B4-BE49-F238E27FC236}">
                  <a16:creationId xmlns:a16="http://schemas.microsoft.com/office/drawing/2014/main" id="{4B00D74F-377D-CC4A-B547-EBF56230544C}"/>
                </a:ext>
              </a:extLst>
            </p:cNvPr>
            <p:cNvCxnSpPr>
              <a:cxnSpLocks/>
            </p:cNvCxnSpPr>
            <p:nvPr/>
          </p:nvCxnSpPr>
          <p:spPr>
            <a:xfrm>
              <a:off x="766706" y="6134404"/>
              <a:ext cx="185340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23">
              <a:extLst>
                <a:ext uri="{FF2B5EF4-FFF2-40B4-BE49-F238E27FC236}">
                  <a16:creationId xmlns:a16="http://schemas.microsoft.com/office/drawing/2014/main" id="{31BD8B2A-68D1-514D-81E5-E0FAF1B1D6C7}"/>
                </a:ext>
              </a:extLst>
            </p:cNvPr>
            <p:cNvGrpSpPr/>
            <p:nvPr/>
          </p:nvGrpSpPr>
          <p:grpSpPr>
            <a:xfrm rot="5400000">
              <a:off x="1415366" y="5393311"/>
              <a:ext cx="556082" cy="662300"/>
              <a:chOff x="3324285" y="5373710"/>
              <a:chExt cx="611892" cy="728770"/>
            </a:xfrm>
          </p:grpSpPr>
          <p:cxnSp>
            <p:nvCxnSpPr>
              <p:cNvPr id="36" name="Straight Arrow Connector 24">
                <a:extLst>
                  <a:ext uri="{FF2B5EF4-FFF2-40B4-BE49-F238E27FC236}">
                    <a16:creationId xmlns:a16="http://schemas.microsoft.com/office/drawing/2014/main" id="{1ABD3FC8-A879-104A-BFE9-18F1DDDEB639}"/>
                  </a:ext>
                </a:extLst>
              </p:cNvPr>
              <p:cNvCxnSpPr/>
              <p:nvPr/>
            </p:nvCxnSpPr>
            <p:spPr>
              <a:xfrm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43E422CA-CE02-0743-B6A8-10BB1EBB0914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8DA1896-39A3-2941-B08C-739D4C40B444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E22FE6B-2015-A845-94C8-17AF4425C4E2}"/>
              </a:ext>
            </a:extLst>
          </p:cNvPr>
          <p:cNvGrpSpPr/>
          <p:nvPr/>
        </p:nvGrpSpPr>
        <p:grpSpPr>
          <a:xfrm>
            <a:off x="3399906" y="5292309"/>
            <a:ext cx="1115187" cy="842085"/>
            <a:chOff x="5742813" y="5292309"/>
            <a:chExt cx="1115187" cy="84208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039FE01-FF86-7644-8642-E97E89F33790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F934F6B-ED64-8541-86B4-D892C9FD2311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A7A8B89-C5FC-0848-BEB1-5187BD4366E0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9D9CEEC-1C6A-E34C-A6BC-903166CEBEA7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66" name="Rounded Rectangle 65">
                    <a:extLst>
                      <a:ext uri="{FF2B5EF4-FFF2-40B4-BE49-F238E27FC236}">
                        <a16:creationId xmlns:a16="http://schemas.microsoft.com/office/drawing/2014/main" id="{B3A93A3B-D4E1-FB4D-AA72-14957829441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7" name="Rounded Rectangle 66">
                    <a:extLst>
                      <a:ext uri="{FF2B5EF4-FFF2-40B4-BE49-F238E27FC236}">
                        <a16:creationId xmlns:a16="http://schemas.microsoft.com/office/drawing/2014/main" id="{0361F4C7-50C6-A147-9A68-23C75229511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8" name="Rounded Rectangle 67">
                    <a:extLst>
                      <a:ext uri="{FF2B5EF4-FFF2-40B4-BE49-F238E27FC236}">
                        <a16:creationId xmlns:a16="http://schemas.microsoft.com/office/drawing/2014/main" id="{E360AE1A-08D2-BB4F-AE22-C9D770C301B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9" name="Rounded Rectangle 68">
                    <a:extLst>
                      <a:ext uri="{FF2B5EF4-FFF2-40B4-BE49-F238E27FC236}">
                        <a16:creationId xmlns:a16="http://schemas.microsoft.com/office/drawing/2014/main" id="{2BE4036F-2C5E-DE48-BF5C-72252F2FEF2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0" name="Rounded Rectangle 69">
                    <a:extLst>
                      <a:ext uri="{FF2B5EF4-FFF2-40B4-BE49-F238E27FC236}">
                        <a16:creationId xmlns:a16="http://schemas.microsoft.com/office/drawing/2014/main" id="{B6A06AB3-4212-C641-8B9E-C8A4C67BB4B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F7ECE3F6-2A23-A344-9411-17ABC189D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63" name="Picture 73">
                <a:extLst>
                  <a:ext uri="{FF2B5EF4-FFF2-40B4-BE49-F238E27FC236}">
                    <a16:creationId xmlns:a16="http://schemas.microsoft.com/office/drawing/2014/main" id="{57DEE594-C55F-E942-9CC4-53CABD934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61" name="Rounded Rectangle 74">
              <a:extLst>
                <a:ext uri="{FF2B5EF4-FFF2-40B4-BE49-F238E27FC236}">
                  <a16:creationId xmlns:a16="http://schemas.microsoft.com/office/drawing/2014/main" id="{74D03FD9-AC24-4C4A-A472-1EAB9058D2E4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97338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4EAE3FF-D0FE-694E-9FBF-88AE2FD5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0"/>
            <a:ext cx="6152401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cap="all" spc="50" dirty="0">
                <a:latin typeface="Calibri" charset="0"/>
                <a:cs typeface="Calibri" charset="0"/>
              </a:rPr>
              <a:t>Al </a:t>
            </a:r>
            <a:r>
              <a:rPr lang="es-ES_tradnl" sz="2200" cap="all" spc="50" dirty="0">
                <a:latin typeface="Calibri" charset="0"/>
                <a:cs typeface="Calibri" charset="0"/>
              </a:rPr>
              <a:t>COSTAT </a:t>
            </a:r>
            <a:r>
              <a:rPr lang="en-US" sz="2200" cap="all" spc="50" dirty="0">
                <a:latin typeface="Calibri" charset="0"/>
                <a:cs typeface="Calibri" charset="0"/>
              </a:rPr>
              <a:t>DE</a:t>
            </a:r>
            <a:r>
              <a:rPr lang="en-US" sz="2200" cap="all" spc="50" dirty="0">
                <a:latin typeface="Calibri" charset="0"/>
                <a:ea typeface="Calibri" charset="0"/>
                <a:cs typeface="Calibri" charset="0"/>
              </a:rPr>
              <a:t>LS BANYS HI HA INFORMACIÓ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ca-E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informació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C653ED4-C804-E941-853D-05ED41220A9C}"/>
              </a:ext>
            </a:extLst>
          </p:cNvPr>
          <p:cNvGrpSpPr/>
          <p:nvPr/>
        </p:nvGrpSpPr>
        <p:grpSpPr>
          <a:xfrm>
            <a:off x="6345158" y="5317734"/>
            <a:ext cx="1566942" cy="816660"/>
            <a:chOff x="6345158" y="5317734"/>
            <a:chExt cx="1566942" cy="816660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6345158" y="6134394"/>
              <a:ext cx="156694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2391" y="5317734"/>
              <a:ext cx="595358" cy="59535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531798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194202" y="6134394"/>
              <a:ext cx="6611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34DC33FA-0C7B-CB8A-9791-566DC5A1BF8A}"/>
              </a:ext>
            </a:extLst>
          </p:cNvPr>
          <p:cNvGrpSpPr/>
          <p:nvPr/>
        </p:nvGrpSpPr>
        <p:grpSpPr>
          <a:xfrm>
            <a:off x="4746323" y="5297619"/>
            <a:ext cx="766353" cy="836775"/>
            <a:chOff x="8793154" y="5297619"/>
            <a:chExt cx="766353" cy="836775"/>
          </a:xfrm>
        </p:grpSpPr>
        <p:pic>
          <p:nvPicPr>
            <p:cNvPr id="4" name="Picture 39">
              <a:extLst>
                <a:ext uri="{FF2B5EF4-FFF2-40B4-BE49-F238E27FC236}">
                  <a16:creationId xmlns:a16="http://schemas.microsoft.com/office/drawing/2014/main" id="{B9DBFA36-7EF1-C0A0-C7A9-983174DE2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5854" y="5297619"/>
              <a:ext cx="704857" cy="630527"/>
            </a:xfrm>
            <a:prstGeom prst="rect">
              <a:avLst/>
            </a:prstGeom>
          </p:spPr>
        </p:pic>
        <p:cxnSp>
          <p:nvCxnSpPr>
            <p:cNvPr id="7" name="Straight Connector 45">
              <a:extLst>
                <a:ext uri="{FF2B5EF4-FFF2-40B4-BE49-F238E27FC236}">
                  <a16:creationId xmlns:a16="http://schemas.microsoft.com/office/drawing/2014/main" id="{013BA004-213E-3B1F-369D-75451F94DF64}"/>
                </a:ext>
              </a:extLst>
            </p:cNvPr>
            <p:cNvCxnSpPr>
              <a:cxnSpLocks/>
            </p:cNvCxnSpPr>
            <p:nvPr/>
          </p:nvCxnSpPr>
          <p:spPr>
            <a:xfrm>
              <a:off x="8793154" y="6134394"/>
              <a:ext cx="76635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921362-96EA-F742-93CE-1CD24DDAAB83}"/>
              </a:ext>
            </a:extLst>
          </p:cNvPr>
          <p:cNvGrpSpPr/>
          <p:nvPr/>
        </p:nvGrpSpPr>
        <p:grpSpPr>
          <a:xfrm>
            <a:off x="3106044" y="5480507"/>
            <a:ext cx="915899" cy="653887"/>
            <a:chOff x="3099694" y="5480507"/>
            <a:chExt cx="915899" cy="6538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D7D06F0-0D61-9D42-AC3C-46A8628A040C}"/>
                </a:ext>
              </a:extLst>
            </p:cNvPr>
            <p:cNvCxnSpPr>
              <a:cxnSpLocks/>
            </p:cNvCxnSpPr>
            <p:nvPr/>
          </p:nvCxnSpPr>
          <p:spPr>
            <a:xfrm>
              <a:off x="3121523" y="6134394"/>
              <a:ext cx="87224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D43D0D-5B92-4240-8200-0FBEEC76A1C5}"/>
                </a:ext>
              </a:extLst>
            </p:cNvPr>
            <p:cNvGrpSpPr/>
            <p:nvPr/>
          </p:nvGrpSpPr>
          <p:grpSpPr>
            <a:xfrm>
              <a:off x="3099694" y="5480507"/>
              <a:ext cx="915899" cy="431717"/>
              <a:chOff x="7757785" y="5886192"/>
              <a:chExt cx="508365" cy="23962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CEAD6EE-1A45-2945-B62A-7D22D9F12C3B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3CA7AFB-54E0-0D43-87D3-BCA00A20E79C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588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18263</TotalTime>
  <Words>987</Words>
  <Application>Microsoft Macintosh PowerPoint</Application>
  <PresentationFormat>Custom</PresentationFormat>
  <Paragraphs>211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394</cp:revision>
  <cp:lastPrinted>2023-07-19T14:50:03Z</cp:lastPrinted>
  <dcterms:created xsi:type="dcterms:W3CDTF">2022-05-17T11:22:10Z</dcterms:created>
  <dcterms:modified xsi:type="dcterms:W3CDTF">2023-09-29T10:55:56Z</dcterms:modified>
</cp:coreProperties>
</file>